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3" r:id="rId2"/>
    <p:sldId id="314" r:id="rId3"/>
    <p:sldId id="291" r:id="rId4"/>
    <p:sldId id="315" r:id="rId5"/>
    <p:sldId id="317" r:id="rId6"/>
    <p:sldId id="316" r:id="rId7"/>
    <p:sldId id="318" r:id="rId8"/>
    <p:sldId id="320" r:id="rId9"/>
    <p:sldId id="322" r:id="rId10"/>
    <p:sldId id="324" r:id="rId11"/>
    <p:sldId id="323" r:id="rId12"/>
    <p:sldId id="353" r:id="rId13"/>
    <p:sldId id="360" r:id="rId14"/>
    <p:sldId id="335" r:id="rId15"/>
    <p:sldId id="364" r:id="rId16"/>
    <p:sldId id="339" r:id="rId17"/>
    <p:sldId id="345" r:id="rId18"/>
    <p:sldId id="343" r:id="rId19"/>
    <p:sldId id="358" r:id="rId20"/>
    <p:sldId id="356" r:id="rId21"/>
    <p:sldId id="362" r:id="rId22"/>
    <p:sldId id="363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4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7" autoAdjust="0"/>
    <p:restoredTop sz="94660"/>
  </p:normalViewPr>
  <p:slideViewPr>
    <p:cSldViewPr>
      <p:cViewPr varScale="1">
        <p:scale>
          <a:sx n="82" d="100"/>
          <a:sy n="82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0T16:38:54.50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1A42C-0735-42F7-9203-FD7ACBAB3AE0}" type="datetimeFigureOut">
              <a:rPr lang="nl-BE" smtClean="0"/>
              <a:pPr/>
              <a:t>1/03/2022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C15EF-B0A3-48DD-816A-9958249716D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071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3A03A-9861-4B47-9A4E-0D202B72F17C}" type="datetime1">
              <a:rPr lang="nl-BE" smtClean="0"/>
              <a:pPr/>
              <a:t>1/03/2022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973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DBBD-0C56-466A-8F3D-2CBFC2A73DC9}" type="datetime1">
              <a:rPr lang="nl-BE" smtClean="0"/>
              <a:pPr/>
              <a:t>1/03/2022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325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FFD94-08AD-49FD-A726-C6B71540527D}" type="datetime1">
              <a:rPr lang="nl-BE" smtClean="0"/>
              <a:pPr/>
              <a:t>1/03/2022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713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3D1-6051-45AD-9732-A78CDE5DE071}" type="datetime1">
              <a:rPr lang="nl-BE" smtClean="0"/>
              <a:pPr/>
              <a:t>1/03/2022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883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F144-AD05-4A56-B4DD-FC6E3D157D65}" type="datetime1">
              <a:rPr lang="nl-BE" smtClean="0"/>
              <a:pPr/>
              <a:t>1/03/2022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144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4BE2-38D5-4AE3-9DB3-1AAB6E3F655F}" type="datetime1">
              <a:rPr lang="nl-BE" smtClean="0"/>
              <a:pPr/>
              <a:t>1/03/2022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323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C8B7-1B60-430E-B510-DB791F054444}" type="datetime1">
              <a:rPr lang="nl-BE" smtClean="0"/>
              <a:pPr/>
              <a:t>1/03/2022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634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D15E-5FD2-4B24-A973-7FC2593A4F88}" type="datetime1">
              <a:rPr lang="nl-BE" smtClean="0"/>
              <a:pPr/>
              <a:t>1/03/2022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787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447DE-9610-4C1E-90F9-60B357B5C070}" type="datetime1">
              <a:rPr lang="nl-BE" smtClean="0"/>
              <a:pPr/>
              <a:t>1/03/2022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615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5209F-AF9D-4AD2-A52E-84ADF568A2BF}" type="datetime1">
              <a:rPr lang="nl-BE" smtClean="0"/>
              <a:pPr/>
              <a:t>1/03/2022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663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952A-2D1F-4DBA-96C7-1F1F522706CF}" type="datetime1">
              <a:rPr lang="nl-BE" smtClean="0"/>
              <a:pPr/>
              <a:t>1/03/2022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269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1FA65-66A4-4338-A89A-C5B258B94F6A}" type="datetime1">
              <a:rPr lang="nl-BE" smtClean="0"/>
              <a:pPr/>
              <a:t>1/03/2022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88B09-3751-41FD-95B4-A19E089B152D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769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Relationship Id="rId178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1</a:t>
            </a:fld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82"/>
          <a:stretch/>
        </p:blipFill>
        <p:spPr bwMode="auto">
          <a:xfrm>
            <a:off x="87635" y="65726"/>
            <a:ext cx="8968729" cy="672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699161F-38A4-4007-93A5-D55EE1C60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79" y="107723"/>
            <a:ext cx="7067986" cy="830997"/>
          </a:xfrm>
        </p:spPr>
        <p:txBody>
          <a:bodyPr>
            <a:noAutofit/>
          </a:bodyPr>
          <a:lstStyle/>
          <a:p>
            <a:pPr algn="l"/>
            <a:r>
              <a:rPr lang="nl-BE" dirty="0">
                <a:solidFill>
                  <a:schemeClr val="bg1"/>
                </a:solidFill>
              </a:rPr>
              <a:t>Libellenquiz: de antwoorden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DCA1C7AE-0544-427B-935C-C0685A59E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0032" y="5615342"/>
            <a:ext cx="3232448" cy="98296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nl-BE" b="1" dirty="0">
                <a:solidFill>
                  <a:schemeClr val="bg1"/>
                </a:solidFill>
              </a:rPr>
              <a:t>26 februari 2021</a:t>
            </a:r>
          </a:p>
          <a:p>
            <a:pPr algn="l"/>
            <a:r>
              <a:rPr lang="nl-BE" b="1" dirty="0">
                <a:solidFill>
                  <a:schemeClr val="bg1"/>
                </a:solidFill>
              </a:rPr>
              <a:t>Vlaamse Libellenstudiedag</a:t>
            </a:r>
          </a:p>
          <a:p>
            <a:pPr algn="l"/>
            <a:r>
              <a:rPr lang="nl-BE" b="1" dirty="0">
                <a:solidFill>
                  <a:schemeClr val="bg1"/>
                </a:solidFill>
              </a:rPr>
              <a:t>Mechelen, NP huis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86EFD-C282-4F82-BBD3-843763312A60}"/>
              </a:ext>
            </a:extLst>
          </p:cNvPr>
          <p:cNvSpPr txBox="1"/>
          <p:nvPr/>
        </p:nvSpPr>
        <p:spPr>
          <a:xfrm>
            <a:off x="6156176" y="1916832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</a:rPr>
              <a:t>Anny </a:t>
            </a:r>
            <a:r>
              <a:rPr lang="nl-BE" sz="2400" b="1" dirty="0" err="1">
                <a:solidFill>
                  <a:schemeClr val="bg1"/>
                </a:solidFill>
              </a:rPr>
              <a:t>Anselin</a:t>
            </a:r>
            <a:r>
              <a:rPr lang="nl-BE" sz="2400" b="1" dirty="0">
                <a:solidFill>
                  <a:schemeClr val="bg1"/>
                </a:solidFill>
              </a:rPr>
              <a:t> &amp;</a:t>
            </a:r>
          </a:p>
          <a:p>
            <a:r>
              <a:rPr lang="nl-BE" sz="2400" b="1" dirty="0">
                <a:solidFill>
                  <a:schemeClr val="bg1"/>
                </a:solidFill>
              </a:rPr>
              <a:t>Hilde Vandevoorde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6AD95-37AA-4918-86AC-195D81878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52" y="206157"/>
            <a:ext cx="1592363" cy="971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9CFD74-0643-4544-BC8A-9078A2B5E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28" y="2741948"/>
            <a:ext cx="984476" cy="1285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98C4DC-E54A-415C-A6F2-0760ACFA4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550" y="2742305"/>
            <a:ext cx="1012620" cy="12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1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13BEB-905F-4A2D-9194-38C4D0F5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10</a:t>
            </a:fld>
            <a:endParaRPr lang="nl-B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075AC-D732-469C-A8AB-3092DD9C2B14}"/>
              </a:ext>
            </a:extLst>
          </p:cNvPr>
          <p:cNvSpPr txBox="1"/>
          <p:nvPr/>
        </p:nvSpPr>
        <p:spPr>
          <a:xfrm>
            <a:off x="6047656" y="5865882"/>
            <a:ext cx="3096344" cy="9921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050A6-1F61-4C72-8635-C5470631BCAF}"/>
              </a:ext>
            </a:extLst>
          </p:cNvPr>
          <p:cNvSpPr txBox="1"/>
          <p:nvPr/>
        </p:nvSpPr>
        <p:spPr>
          <a:xfrm>
            <a:off x="6569460" y="600799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9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FF9CFC4-2D42-474A-9A50-1CBA93A08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108331"/>
            <a:ext cx="6768752" cy="5056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4">
            <a:extLst>
              <a:ext uri="{FF2B5EF4-FFF2-40B4-BE49-F238E27FC236}">
                <a16:creationId xmlns:a16="http://schemas.microsoft.com/office/drawing/2014/main" id="{F161B67F-B860-4A65-9DC2-06AF5B05F42D}"/>
              </a:ext>
            </a:extLst>
          </p:cNvPr>
          <p:cNvSpPr txBox="1"/>
          <p:nvPr/>
        </p:nvSpPr>
        <p:spPr>
          <a:xfrm>
            <a:off x="5920880" y="4786109"/>
            <a:ext cx="1980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/>
              <a:t>© Christophe </a:t>
            </a:r>
            <a:r>
              <a:rPr lang="nl-BE" sz="1400" b="1" dirty="0" err="1"/>
              <a:t>Brochard</a:t>
            </a:r>
            <a:endParaRPr lang="nl-BE" sz="1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FD1BE7-6EC7-4C6D-A255-E138E2A581B5}"/>
              </a:ext>
            </a:extLst>
          </p:cNvPr>
          <p:cNvSpPr txBox="1"/>
          <p:nvPr/>
        </p:nvSpPr>
        <p:spPr>
          <a:xfrm>
            <a:off x="1007096" y="5333399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Tweevlek</a:t>
            </a:r>
            <a:r>
              <a:rPr lang="nl-BE" b="1" i="1" dirty="0">
                <a:solidFill>
                  <a:srgbClr val="FF0000"/>
                </a:solidFill>
              </a:rPr>
              <a:t>-</a:t>
            </a:r>
            <a:r>
              <a:rPr lang="nl-BE" b="1" i="1" dirty="0" err="1">
                <a:solidFill>
                  <a:srgbClr val="FF0000"/>
                </a:solidFill>
              </a:rPr>
              <a:t>Epitheca</a:t>
            </a:r>
            <a:r>
              <a:rPr lang="nl-BE" b="1" i="1" dirty="0">
                <a:solidFill>
                  <a:srgbClr val="FF0000"/>
                </a:solidFill>
              </a:rPr>
              <a:t> </a:t>
            </a:r>
            <a:r>
              <a:rPr lang="nl-BE" b="1" i="1" dirty="0" err="1">
                <a:solidFill>
                  <a:srgbClr val="FF0000"/>
                </a:solidFill>
              </a:rPr>
              <a:t>bimaculata</a:t>
            </a:r>
            <a:r>
              <a:rPr lang="nl-BE" b="1" dirty="0">
                <a:solidFill>
                  <a:srgbClr val="FF0000"/>
                </a:solidFill>
              </a:rPr>
              <a:t>:</a:t>
            </a:r>
          </a:p>
          <a:p>
            <a:r>
              <a:rPr lang="nl-BE" dirty="0">
                <a:solidFill>
                  <a:srgbClr val="FF0000"/>
                </a:solidFill>
              </a:rPr>
              <a:t>- relatief kleine kop t.o.v. het lichaam, </a:t>
            </a:r>
          </a:p>
          <a:p>
            <a:r>
              <a:rPr lang="nl-BE" dirty="0">
                <a:solidFill>
                  <a:srgbClr val="FF0000"/>
                </a:solidFill>
              </a:rPr>
              <a:t>- forse stekels, laatste 2 meestal afgeplat, </a:t>
            </a:r>
          </a:p>
          <a:p>
            <a:r>
              <a:rPr lang="nl-BE" dirty="0">
                <a:solidFill>
                  <a:srgbClr val="FF0000"/>
                </a:solidFill>
              </a:rPr>
              <a:t>- zijstekel onderaan zeer lang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BDDCC-51E2-4F4C-9E6E-0CC8D95A50D5}"/>
              </a:ext>
            </a:extLst>
          </p:cNvPr>
          <p:cNvSpPr txBox="1"/>
          <p:nvPr/>
        </p:nvSpPr>
        <p:spPr>
          <a:xfrm>
            <a:off x="1295636" y="260648"/>
            <a:ext cx="65527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2800" dirty="0"/>
              <a:t>Van welke soort trippelt de larve hier rond 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7BE36F-BBEF-4E04-89AF-3B46140848B9}"/>
              </a:ext>
            </a:extLst>
          </p:cNvPr>
          <p:cNvCxnSpPr/>
          <p:nvPr/>
        </p:nvCxnSpPr>
        <p:spPr>
          <a:xfrm flipH="1" flipV="1">
            <a:off x="7236296" y="2996952"/>
            <a:ext cx="144016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7BC566-C2AC-46BF-8E06-5C397A01CE6D}"/>
              </a:ext>
            </a:extLst>
          </p:cNvPr>
          <p:cNvCxnSpPr/>
          <p:nvPr/>
        </p:nvCxnSpPr>
        <p:spPr>
          <a:xfrm flipH="1">
            <a:off x="6911244" y="1628800"/>
            <a:ext cx="39706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64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8A8F6C4-D290-43A3-8A8C-E930D9FB2881}"/>
              </a:ext>
            </a:extLst>
          </p:cNvPr>
          <p:cNvSpPr txBox="1"/>
          <p:nvPr/>
        </p:nvSpPr>
        <p:spPr>
          <a:xfrm>
            <a:off x="6114938" y="6007998"/>
            <a:ext cx="3029062" cy="85000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A4D9C1-3E50-4372-BE73-8D6895222C10}"/>
              </a:ext>
            </a:extLst>
          </p:cNvPr>
          <p:cNvSpPr txBox="1"/>
          <p:nvPr/>
        </p:nvSpPr>
        <p:spPr>
          <a:xfrm>
            <a:off x="6569460" y="600799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10</a:t>
            </a:r>
          </a:p>
        </p:txBody>
      </p:sp>
      <p:pic>
        <p:nvPicPr>
          <p:cNvPr id="1026" name="Picture 2" descr="Spring Water Sources In Nature Stock Photo - Download Image Now - iStock">
            <a:extLst>
              <a:ext uri="{FF2B5EF4-FFF2-40B4-BE49-F238E27FC236}">
                <a16:creationId xmlns:a16="http://schemas.microsoft.com/office/drawing/2014/main" id="{15323F77-2AF6-49BE-98E7-8319934A7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49" y="1194511"/>
            <a:ext cx="3078088" cy="20531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6B4A33-DB51-47AF-98C9-C2FD6B2A8C56}"/>
              </a:ext>
            </a:extLst>
          </p:cNvPr>
          <p:cNvSpPr txBox="1"/>
          <p:nvPr/>
        </p:nvSpPr>
        <p:spPr>
          <a:xfrm>
            <a:off x="233772" y="224964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Welke soorten zitten hier verborgen?  </a:t>
            </a:r>
            <a:r>
              <a:rPr lang="nl-BE" sz="2400" b="1" dirty="0">
                <a:solidFill>
                  <a:srgbClr val="FF0000"/>
                </a:solidFill>
              </a:rPr>
              <a:t>Geef nummer en naam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A80D9-09B7-4B10-9B87-7C02ACA820BC}"/>
              </a:ext>
            </a:extLst>
          </p:cNvPr>
          <p:cNvSpPr txBox="1"/>
          <p:nvPr/>
        </p:nvSpPr>
        <p:spPr>
          <a:xfrm>
            <a:off x="611560" y="101314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F95A3-6641-496C-B5A4-6449A5B64ADC}"/>
              </a:ext>
            </a:extLst>
          </p:cNvPr>
          <p:cNvSpPr txBox="1"/>
          <p:nvPr/>
        </p:nvSpPr>
        <p:spPr>
          <a:xfrm>
            <a:off x="4860032" y="1055961"/>
            <a:ext cx="683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2</a:t>
            </a:r>
          </a:p>
        </p:txBody>
      </p:sp>
      <p:pic>
        <p:nvPicPr>
          <p:cNvPr id="1028" name="Picture 4" descr="Winter wallpaper | 1600x1200 | #81023">
            <a:extLst>
              <a:ext uri="{FF2B5EF4-FFF2-40B4-BE49-F238E27FC236}">
                <a16:creationId xmlns:a16="http://schemas.microsoft.com/office/drawing/2014/main" id="{A78CAA19-59CB-4245-9621-FF9A2C4C3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256" y="1190657"/>
            <a:ext cx="3029062" cy="21031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inkglas, bruin | Glazen | Fenomenaal Artisanaal">
            <a:extLst>
              <a:ext uri="{FF2B5EF4-FFF2-40B4-BE49-F238E27FC236}">
                <a16:creationId xmlns:a16="http://schemas.microsoft.com/office/drawing/2014/main" id="{C4F427F2-AD7F-4D6E-9F02-724FB00B4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3096344" cy="23042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5CAE7C-A38A-4B7B-B283-1E944C044B57}"/>
              </a:ext>
            </a:extLst>
          </p:cNvPr>
          <p:cNvSpPr txBox="1"/>
          <p:nvPr/>
        </p:nvSpPr>
        <p:spPr>
          <a:xfrm>
            <a:off x="611560" y="328503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3</a:t>
            </a:r>
          </a:p>
        </p:txBody>
      </p:sp>
      <p:pic>
        <p:nvPicPr>
          <p:cNvPr id="1032" name="Picture 8" descr="Hoe gaan de straatlantaarns aan? | Willem Wever">
            <a:extLst>
              <a:ext uri="{FF2B5EF4-FFF2-40B4-BE49-F238E27FC236}">
                <a16:creationId xmlns:a16="http://schemas.microsoft.com/office/drawing/2014/main" id="{B502B625-F1F3-4DD1-AABD-DE01A24A8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98" y="3487633"/>
            <a:ext cx="2997419" cy="22456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412BE0-1558-436C-B328-C6C8F3842FF9}"/>
              </a:ext>
            </a:extLst>
          </p:cNvPr>
          <p:cNvSpPr txBox="1"/>
          <p:nvPr/>
        </p:nvSpPr>
        <p:spPr>
          <a:xfrm>
            <a:off x="4888229" y="336111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AE40A-316E-4135-92AD-25694B79318D}"/>
              </a:ext>
            </a:extLst>
          </p:cNvPr>
          <p:cNvSpPr txBox="1"/>
          <p:nvPr/>
        </p:nvSpPr>
        <p:spPr>
          <a:xfrm>
            <a:off x="539552" y="5802039"/>
            <a:ext cx="514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BE" sz="2400" dirty="0">
                <a:solidFill>
                  <a:srgbClr val="FF0000"/>
                </a:solidFill>
              </a:rPr>
              <a:t>Bronlibel, 2. Winterjuffer, </a:t>
            </a:r>
          </a:p>
          <a:p>
            <a:r>
              <a:rPr lang="nl-BE" sz="2400" dirty="0">
                <a:solidFill>
                  <a:srgbClr val="FF0000"/>
                </a:solidFill>
              </a:rPr>
              <a:t>3. Bruine glazenmaker, 4. Lantaarntje </a:t>
            </a:r>
          </a:p>
        </p:txBody>
      </p:sp>
    </p:spTree>
    <p:extLst>
      <p:ext uri="{BB962C8B-B14F-4D97-AF65-F5344CB8AC3E}">
        <p14:creationId xmlns:p14="http://schemas.microsoft.com/office/powerpoint/2010/main" val="1163880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0" t="1020" r="321" b="10745"/>
          <a:stretch/>
        </p:blipFill>
        <p:spPr bwMode="auto">
          <a:xfrm>
            <a:off x="3462662" y="4145141"/>
            <a:ext cx="3223974" cy="269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2898139" y="4271961"/>
            <a:ext cx="4320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6298279" y="4124833"/>
            <a:ext cx="451224" cy="46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09907" y="3565801"/>
            <a:ext cx="4320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1" name="Groep 10"/>
          <p:cNvGrpSpPr/>
          <p:nvPr/>
        </p:nvGrpSpPr>
        <p:grpSpPr>
          <a:xfrm>
            <a:off x="6753170" y="4138162"/>
            <a:ext cx="2353644" cy="2694438"/>
            <a:chOff x="6753170" y="4138162"/>
            <a:chExt cx="2353644" cy="2694438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7" r="3036" b="2204"/>
            <a:stretch/>
          </p:blipFill>
          <p:spPr bwMode="auto">
            <a:xfrm>
              <a:off x="6753170" y="4138162"/>
              <a:ext cx="2353644" cy="269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itel 1"/>
            <p:cNvSpPr txBox="1">
              <a:spLocks/>
            </p:cNvSpPr>
            <p:nvPr/>
          </p:nvSpPr>
          <p:spPr>
            <a:xfrm>
              <a:off x="6900970" y="6453336"/>
              <a:ext cx="1991510" cy="3789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4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nl-BE" b="1" dirty="0">
                  <a:solidFill>
                    <a:schemeClr val="bg1"/>
                  </a:solidFill>
                </a:rPr>
                <a:t>5 E </a:t>
              </a:r>
              <a:r>
                <a:rPr lang="nl-BE" sz="2900" b="1" dirty="0" err="1">
                  <a:solidFill>
                    <a:schemeClr val="bg1"/>
                  </a:solidFill>
                </a:rPr>
                <a:t>Bronslibel</a:t>
              </a:r>
              <a:endParaRPr lang="nl-BE" sz="2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itel 1"/>
          <p:cNvSpPr txBox="1">
            <a:spLocks/>
          </p:cNvSpPr>
          <p:nvPr/>
        </p:nvSpPr>
        <p:spPr>
          <a:xfrm>
            <a:off x="7268484" y="3685803"/>
            <a:ext cx="43204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1AFC2E4-D115-4009-BF81-4A0A9B59CA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14283" r="7467" b="14779"/>
          <a:stretch/>
        </p:blipFill>
        <p:spPr>
          <a:xfrm>
            <a:off x="56904" y="1870566"/>
            <a:ext cx="4072598" cy="224824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4D35CFDD-2E02-4A65-B311-4CCA85A9A2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8" t="20005" r="21085" b="31872"/>
          <a:stretch/>
        </p:blipFill>
        <p:spPr>
          <a:xfrm>
            <a:off x="4158207" y="1863587"/>
            <a:ext cx="4928889" cy="2241235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DB2CCC0E-4E4D-4A62-924C-52879EEF3C00}"/>
              </a:ext>
            </a:extLst>
          </p:cNvPr>
          <p:cNvSpPr txBox="1"/>
          <p:nvPr/>
        </p:nvSpPr>
        <p:spPr>
          <a:xfrm>
            <a:off x="293376" y="1953067"/>
            <a:ext cx="183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FFFFFF"/>
                </a:solidFill>
              </a:rPr>
              <a:t>1 </a:t>
            </a:r>
            <a:r>
              <a:rPr lang="nl-BE" sz="2400" b="1" dirty="0">
                <a:solidFill>
                  <a:schemeClr val="bg1"/>
                </a:solidFill>
              </a:rPr>
              <a:t>A</a:t>
            </a:r>
            <a:r>
              <a:rPr lang="nl-BE" sz="2400" b="1" dirty="0">
                <a:solidFill>
                  <a:srgbClr val="FFFFFF"/>
                </a:solidFill>
              </a:rPr>
              <a:t> </a:t>
            </a:r>
            <a:r>
              <a:rPr lang="nl-BE" sz="1200" b="1" dirty="0">
                <a:solidFill>
                  <a:srgbClr val="FFFFFF"/>
                </a:solidFill>
              </a:rPr>
              <a:t>Gaffelwaterjuffer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76CE376-0EFE-441C-8B4C-1C23C004CA9D}"/>
              </a:ext>
            </a:extLst>
          </p:cNvPr>
          <p:cNvSpPr txBox="1"/>
          <p:nvPr/>
        </p:nvSpPr>
        <p:spPr>
          <a:xfrm>
            <a:off x="4349996" y="1953067"/>
            <a:ext cx="34623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b="1" dirty="0">
                <a:solidFill>
                  <a:schemeClr val="bg1"/>
                </a:solidFill>
              </a:rPr>
              <a:t>2 B </a:t>
            </a:r>
            <a:r>
              <a:rPr lang="nl-BE" sz="1400" b="1" dirty="0" err="1">
                <a:solidFill>
                  <a:schemeClr val="bg1"/>
                </a:solidFill>
              </a:rPr>
              <a:t>Plasrombout</a:t>
            </a:r>
            <a:endParaRPr lang="nl-BE" sz="1400" b="1" dirty="0">
              <a:solidFill>
                <a:schemeClr val="bg1"/>
              </a:solidFill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90031D53-671E-4A4B-B890-A9FBDC1EDD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r="12148"/>
          <a:stretch/>
        </p:blipFill>
        <p:spPr>
          <a:xfrm>
            <a:off x="76696" y="4147696"/>
            <a:ext cx="3306508" cy="2694437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DCD79665-CC49-4B43-A46A-915C61B8C4B3}"/>
              </a:ext>
            </a:extLst>
          </p:cNvPr>
          <p:cNvSpPr txBox="1"/>
          <p:nvPr/>
        </p:nvSpPr>
        <p:spPr>
          <a:xfrm>
            <a:off x="207416" y="6304464"/>
            <a:ext cx="2188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</a:rPr>
              <a:t>4 C </a:t>
            </a:r>
            <a:r>
              <a:rPr lang="nl-BE" sz="1400" b="1" dirty="0" err="1">
                <a:solidFill>
                  <a:schemeClr val="bg1"/>
                </a:solidFill>
              </a:rPr>
              <a:t>Venglazenmaker</a:t>
            </a:r>
            <a:endParaRPr lang="nl-BE" sz="1400" b="1" dirty="0">
              <a:solidFill>
                <a:schemeClr val="bg1"/>
              </a:solidFill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25CB736-8450-4298-885B-C007AAEA34E6}"/>
              </a:ext>
            </a:extLst>
          </p:cNvPr>
          <p:cNvSpPr txBox="1"/>
          <p:nvPr/>
        </p:nvSpPr>
        <p:spPr>
          <a:xfrm>
            <a:off x="3436991" y="641125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bg1"/>
                </a:solidFill>
              </a:rPr>
              <a:t>3 D </a:t>
            </a:r>
            <a:r>
              <a:rPr lang="nl-BE" sz="1400" b="1" dirty="0">
                <a:solidFill>
                  <a:schemeClr val="bg1"/>
                </a:solidFill>
              </a:rPr>
              <a:t>Gevlekte witsnuitlibel</a:t>
            </a:r>
          </a:p>
        </p:txBody>
      </p:sp>
      <p:sp>
        <p:nvSpPr>
          <p:cNvPr id="9231" name="Tekstvak 9230">
            <a:extLst>
              <a:ext uri="{FF2B5EF4-FFF2-40B4-BE49-F238E27FC236}">
                <a16:creationId xmlns:a16="http://schemas.microsoft.com/office/drawing/2014/main" id="{0A8088FA-A726-4F08-BD04-B6ADB776CF56}"/>
              </a:ext>
            </a:extLst>
          </p:cNvPr>
          <p:cNvSpPr txBox="1"/>
          <p:nvPr/>
        </p:nvSpPr>
        <p:spPr>
          <a:xfrm>
            <a:off x="76696" y="200394"/>
            <a:ext cx="3037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nl-BE" dirty="0"/>
              <a:t>A Niet in gevaar</a:t>
            </a:r>
          </a:p>
          <a:p>
            <a:pPr defTabSz="540000"/>
            <a:r>
              <a:rPr lang="nl-BE" dirty="0"/>
              <a:t>B Bijna in gevaar</a:t>
            </a:r>
          </a:p>
          <a:p>
            <a:pPr defTabSz="540000"/>
            <a:r>
              <a:rPr lang="nl-BE" dirty="0"/>
              <a:t>C Bedreigd</a:t>
            </a:r>
          </a:p>
          <a:p>
            <a:pPr defTabSz="540000"/>
            <a:r>
              <a:rPr lang="nl-BE" dirty="0"/>
              <a:t>D Ernstig bedreigd</a:t>
            </a:r>
          </a:p>
          <a:p>
            <a:pPr defTabSz="540000"/>
            <a:r>
              <a:rPr lang="nl-BE" dirty="0"/>
              <a:t>E Uitgestorven in Vlaanderen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A1DBAA-387E-4192-86D3-F52A0F1B18D6}"/>
              </a:ext>
            </a:extLst>
          </p:cNvPr>
          <p:cNvSpPr txBox="1"/>
          <p:nvPr/>
        </p:nvSpPr>
        <p:spPr>
          <a:xfrm>
            <a:off x="5843757" y="18422"/>
            <a:ext cx="2832699" cy="6789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D4E5A8-E9F6-4B65-B4D0-6096CE2FFDDF}"/>
              </a:ext>
            </a:extLst>
          </p:cNvPr>
          <p:cNvSpPr txBox="1"/>
          <p:nvPr/>
        </p:nvSpPr>
        <p:spPr>
          <a:xfrm>
            <a:off x="6247943" y="-83911"/>
            <a:ext cx="239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11</a:t>
            </a:r>
          </a:p>
        </p:txBody>
      </p:sp>
      <p:sp>
        <p:nvSpPr>
          <p:cNvPr id="23" name="Titel 9236">
            <a:extLst>
              <a:ext uri="{FF2B5EF4-FFF2-40B4-BE49-F238E27FC236}">
                <a16:creationId xmlns:a16="http://schemas.microsoft.com/office/drawing/2014/main" id="{7BED22B5-A4FF-4353-90AE-853265220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5525" y="91871"/>
            <a:ext cx="3685849" cy="945232"/>
          </a:xfrm>
        </p:spPr>
        <p:txBody>
          <a:bodyPr>
            <a:normAutofit/>
          </a:bodyPr>
          <a:lstStyle/>
          <a:p>
            <a:r>
              <a:rPr lang="nl-BE" sz="2200" b="1" kern="1200" dirty="0">
                <a:solidFill>
                  <a:srgbClr val="4F42F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Nieuwe </a:t>
            </a:r>
            <a:r>
              <a:rPr lang="nl-NL" sz="2200" b="1" kern="1200" dirty="0">
                <a:solidFill>
                  <a:srgbClr val="4F42F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Rode Lijst van libellen</a:t>
            </a:r>
            <a:br>
              <a:rPr lang="nl-NL" sz="2200" b="1" kern="1200" dirty="0">
                <a:solidFill>
                  <a:srgbClr val="4F42F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2200" b="1" kern="1200" dirty="0">
                <a:solidFill>
                  <a:srgbClr val="4F42F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 Vlaanderen 2021</a:t>
            </a:r>
            <a:endParaRPr lang="nl-BE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56BDA3-527B-4A93-B39C-B105C30B197C}"/>
              </a:ext>
            </a:extLst>
          </p:cNvPr>
          <p:cNvSpPr txBox="1"/>
          <p:nvPr/>
        </p:nvSpPr>
        <p:spPr>
          <a:xfrm>
            <a:off x="3014105" y="1098385"/>
            <a:ext cx="6108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kern="1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r>
              <a:rPr lang="nl-BE" sz="2400" b="1" kern="1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soortnummer aan categorie  bv: 1A,..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4273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9141" y="760563"/>
            <a:ext cx="8737355" cy="1470025"/>
          </a:xfrm>
        </p:spPr>
        <p:txBody>
          <a:bodyPr>
            <a:noAutofit/>
          </a:bodyPr>
          <a:lstStyle/>
          <a:p>
            <a:pPr algn="l"/>
            <a:br>
              <a:rPr lang="nl-BE" sz="3200" b="1" dirty="0"/>
            </a:br>
            <a:r>
              <a:rPr lang="nl-BE" sz="3200" dirty="0">
                <a:latin typeface="+mn-lt"/>
                <a:ea typeface="+mn-ea"/>
                <a:cs typeface="+mn-cs"/>
              </a:rPr>
              <a:t>Test je kennis van libellennamen in andere talen  </a:t>
            </a:r>
            <a:r>
              <a:rPr lang="nl-BE" sz="2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Geef nummer en naam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39871" y="2852936"/>
            <a:ext cx="77724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BE" sz="2800" dirty="0">
                <a:solidFill>
                  <a:srgbClr val="FF0000"/>
                </a:solidFill>
                <a:latin typeface="+mn-lt"/>
              </a:rPr>
              <a:t>1.</a:t>
            </a:r>
            <a:r>
              <a:rPr lang="nl-BE" sz="2800" dirty="0">
                <a:latin typeface="+mn-lt"/>
              </a:rPr>
              <a:t> </a:t>
            </a:r>
            <a:r>
              <a:rPr lang="nl-BE" sz="2800" dirty="0">
                <a:solidFill>
                  <a:srgbClr val="FF0000"/>
                </a:solidFill>
                <a:latin typeface="+mn-lt"/>
              </a:rPr>
              <a:t>Bruine korenbout	</a:t>
            </a:r>
            <a:r>
              <a:rPr lang="nl-BE" sz="2800" i="1" dirty="0" err="1">
                <a:solidFill>
                  <a:srgbClr val="FF0000"/>
                </a:solidFill>
                <a:latin typeface="+mn-lt"/>
              </a:rPr>
              <a:t>Libellula</a:t>
            </a:r>
            <a:r>
              <a:rPr lang="nl-BE" sz="28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nl-BE" sz="2800" i="1" dirty="0" err="1">
                <a:solidFill>
                  <a:srgbClr val="FF0000"/>
                </a:solidFill>
                <a:latin typeface="+mn-lt"/>
              </a:rPr>
              <a:t>fulva</a:t>
            </a:r>
            <a:endParaRPr lang="nl-BE" sz="2800" i="1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nl-BE" sz="2800" dirty="0">
                <a:solidFill>
                  <a:srgbClr val="FF0000"/>
                </a:solidFill>
                <a:latin typeface="+mn-lt"/>
              </a:rPr>
              <a:t>2. Steenrode heidelibel	</a:t>
            </a:r>
            <a:r>
              <a:rPr lang="nl-BE" sz="2800" i="1" dirty="0" err="1">
                <a:solidFill>
                  <a:srgbClr val="FF0000"/>
                </a:solidFill>
                <a:latin typeface="+mn-lt"/>
              </a:rPr>
              <a:t>Sympetrum</a:t>
            </a:r>
            <a:r>
              <a:rPr lang="nl-BE" sz="28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nl-BE" sz="2800" i="1" dirty="0" err="1">
                <a:solidFill>
                  <a:srgbClr val="FF0000"/>
                </a:solidFill>
                <a:latin typeface="+mn-lt"/>
              </a:rPr>
              <a:t>vulgatum</a:t>
            </a:r>
            <a:endParaRPr lang="nl-BE" sz="2800" i="1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nl-BE" sz="2800" dirty="0">
                <a:solidFill>
                  <a:srgbClr val="FF0000"/>
                </a:solidFill>
                <a:latin typeface="+mn-lt"/>
              </a:rPr>
              <a:t>3. </a:t>
            </a:r>
            <a:r>
              <a:rPr lang="de-DE" sz="2800" dirty="0" err="1">
                <a:solidFill>
                  <a:srgbClr val="FF0000"/>
                </a:solidFill>
                <a:latin typeface="+mn-lt"/>
              </a:rPr>
              <a:t>Blauwe</a:t>
            </a:r>
            <a:r>
              <a:rPr lang="de-DE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rgbClr val="FF0000"/>
                </a:solidFill>
                <a:latin typeface="+mn-lt"/>
              </a:rPr>
              <a:t>glazenmaker</a:t>
            </a:r>
            <a:r>
              <a:rPr lang="de-DE" sz="2800" dirty="0">
                <a:solidFill>
                  <a:srgbClr val="FF0000"/>
                </a:solidFill>
                <a:latin typeface="+mn-lt"/>
              </a:rPr>
              <a:t>	</a:t>
            </a:r>
            <a:r>
              <a:rPr lang="de-DE" sz="2800" i="1" dirty="0" err="1">
                <a:solidFill>
                  <a:srgbClr val="FF0000"/>
                </a:solidFill>
                <a:latin typeface="+mn-lt"/>
              </a:rPr>
              <a:t>Aeshna</a:t>
            </a:r>
            <a:r>
              <a:rPr lang="de-DE" sz="28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800" i="1" dirty="0" err="1">
                <a:solidFill>
                  <a:srgbClr val="FF0000"/>
                </a:solidFill>
                <a:latin typeface="+mn-lt"/>
              </a:rPr>
              <a:t>cyanea</a:t>
            </a:r>
            <a:endParaRPr lang="de-DE" sz="2800" i="1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nl-BE" sz="2800" dirty="0">
                <a:solidFill>
                  <a:srgbClr val="FF0000"/>
                </a:solidFill>
                <a:latin typeface="+mn-lt"/>
              </a:rPr>
              <a:t>4. Koraaljuffer		</a:t>
            </a:r>
            <a:r>
              <a:rPr lang="nl-BE" sz="2800" i="1" dirty="0" err="1">
                <a:solidFill>
                  <a:srgbClr val="FF0000"/>
                </a:solidFill>
                <a:latin typeface="+mn-lt"/>
              </a:rPr>
              <a:t>Ceriagrion</a:t>
            </a:r>
            <a:r>
              <a:rPr lang="nl-BE" sz="28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nl-BE" sz="2800" i="1" dirty="0" err="1">
                <a:solidFill>
                  <a:srgbClr val="FF0000"/>
                </a:solidFill>
                <a:latin typeface="+mn-lt"/>
              </a:rPr>
              <a:t>tenellum</a:t>
            </a:r>
            <a:endParaRPr lang="nl-BE" sz="2800" i="1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nl-BE" sz="2800" dirty="0">
                <a:solidFill>
                  <a:srgbClr val="FF0000"/>
                </a:solidFill>
                <a:latin typeface="+mn-lt"/>
              </a:rPr>
              <a:t>5. Viervlek			</a:t>
            </a:r>
            <a:r>
              <a:rPr lang="nl-BE" sz="2800" i="1" dirty="0" err="1">
                <a:solidFill>
                  <a:srgbClr val="FF0000"/>
                </a:solidFill>
                <a:latin typeface="+mn-lt"/>
              </a:rPr>
              <a:t>Libellula</a:t>
            </a:r>
            <a:r>
              <a:rPr lang="nl-BE" sz="2800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nl-BE" sz="2800" i="1" dirty="0" err="1">
                <a:solidFill>
                  <a:srgbClr val="FF0000"/>
                </a:solidFill>
                <a:latin typeface="+mn-lt"/>
              </a:rPr>
              <a:t>quardrimaculata</a:t>
            </a:r>
            <a:endParaRPr lang="nl-BE" sz="28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488D4-EBAD-4CAA-AD9F-06C60C95CF9C}"/>
              </a:ext>
            </a:extLst>
          </p:cNvPr>
          <p:cNvSpPr txBox="1"/>
          <p:nvPr/>
        </p:nvSpPr>
        <p:spPr>
          <a:xfrm>
            <a:off x="6012160" y="281206"/>
            <a:ext cx="2832699" cy="6789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B37DB-843D-4D22-8C5F-FFC077B80624}"/>
              </a:ext>
            </a:extLst>
          </p:cNvPr>
          <p:cNvSpPr txBox="1"/>
          <p:nvPr/>
        </p:nvSpPr>
        <p:spPr>
          <a:xfrm>
            <a:off x="6416346" y="178873"/>
            <a:ext cx="239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12</a:t>
            </a:r>
          </a:p>
        </p:txBody>
      </p:sp>
    </p:spTree>
    <p:extLst>
      <p:ext uri="{BB962C8B-B14F-4D97-AF65-F5344CB8AC3E}">
        <p14:creationId xmlns:p14="http://schemas.microsoft.com/office/powerpoint/2010/main" val="292219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0065450-CC0E-402F-A6FA-3E331490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14</a:t>
            </a:fld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A73654-FBD9-4F9A-B6C2-7187471B4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5" y="1504313"/>
            <a:ext cx="8232576" cy="4656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A72BBB-AC43-47CB-BC65-D60EE71FA6CF}"/>
              </a:ext>
            </a:extLst>
          </p:cNvPr>
          <p:cNvSpPr txBox="1"/>
          <p:nvPr/>
        </p:nvSpPr>
        <p:spPr>
          <a:xfrm>
            <a:off x="539552" y="616530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Gaffellibel </a:t>
            </a:r>
            <a:r>
              <a:rPr lang="nl-BE" b="1" i="1" dirty="0" err="1">
                <a:solidFill>
                  <a:srgbClr val="FF0000"/>
                </a:solidFill>
              </a:rPr>
              <a:t>Ophiogomphus</a:t>
            </a:r>
            <a:r>
              <a:rPr lang="nl-BE" b="1" i="1" dirty="0">
                <a:solidFill>
                  <a:srgbClr val="FF0000"/>
                </a:solidFill>
              </a:rPr>
              <a:t> </a:t>
            </a:r>
            <a:r>
              <a:rPr lang="nl-BE" b="1" i="1" dirty="0" err="1">
                <a:solidFill>
                  <a:srgbClr val="FF0000"/>
                </a:solidFill>
              </a:rPr>
              <a:t>cecilia</a:t>
            </a:r>
            <a:r>
              <a:rPr lang="nl-BE" b="1" i="1" dirty="0">
                <a:solidFill>
                  <a:srgbClr val="FF0000"/>
                </a:solidFill>
              </a:rPr>
              <a:t>   </a:t>
            </a:r>
          </a:p>
          <a:p>
            <a:r>
              <a:rPr lang="nl-BE" dirty="0">
                <a:solidFill>
                  <a:srgbClr val="FF0000"/>
                </a:solidFill>
              </a:rPr>
              <a:t>In België enkel in de provincie: Limburg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7EDF01-CA82-4D42-9165-A6E9B85B3E43}"/>
              </a:ext>
            </a:extLst>
          </p:cNvPr>
          <p:cNvSpPr txBox="1"/>
          <p:nvPr/>
        </p:nvSpPr>
        <p:spPr>
          <a:xfrm>
            <a:off x="6948264" y="82960"/>
            <a:ext cx="2125620" cy="6020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1960E-DEC6-4AEF-8BA0-896849B10C9A}"/>
              </a:ext>
            </a:extLst>
          </p:cNvPr>
          <p:cNvSpPr txBox="1"/>
          <p:nvPr/>
        </p:nvSpPr>
        <p:spPr>
          <a:xfrm>
            <a:off x="6948265" y="30045"/>
            <a:ext cx="2125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D086C8-872F-4CDD-AB0B-311D44B8D696}"/>
              </a:ext>
            </a:extLst>
          </p:cNvPr>
          <p:cNvSpPr txBox="1"/>
          <p:nvPr/>
        </p:nvSpPr>
        <p:spPr>
          <a:xfrm>
            <a:off x="367881" y="136525"/>
            <a:ext cx="6593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Welke soort ?</a:t>
            </a:r>
          </a:p>
          <a:p>
            <a:r>
              <a:rPr lang="nl-BE" sz="2800" dirty="0"/>
              <a:t>In welke provincie waargenomen in België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1B1DF0-EEB5-4125-996A-F5432AE6F124}"/>
              </a:ext>
            </a:extLst>
          </p:cNvPr>
          <p:cNvSpPr/>
          <p:nvPr/>
        </p:nvSpPr>
        <p:spPr>
          <a:xfrm>
            <a:off x="7956376" y="6356350"/>
            <a:ext cx="911424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9480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CDE48-6D54-4C4A-89A1-6BD9DA7D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15</a:t>
            </a:fld>
            <a:endParaRPr 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63BDE-38F1-4DC4-AAED-606F4EF68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58" y="145863"/>
            <a:ext cx="2520280" cy="159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30087462-F11C-465D-9EE7-F5F575314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156" y="1774171"/>
            <a:ext cx="2520280" cy="159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F5E11B-E2DA-436B-952E-1F40B90AA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534276" cy="166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9388CF30-E878-44E6-B957-7DA3501E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04" y="5158370"/>
            <a:ext cx="2520280" cy="158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23">
            <a:extLst>
              <a:ext uri="{FF2B5EF4-FFF2-40B4-BE49-F238E27FC236}">
                <a16:creationId xmlns:a16="http://schemas.microsoft.com/office/drawing/2014/main" id="{72525A3C-CE4A-49DB-9E0C-83367FCD566F}"/>
              </a:ext>
            </a:extLst>
          </p:cNvPr>
          <p:cNvSpPr txBox="1"/>
          <p:nvPr/>
        </p:nvSpPr>
        <p:spPr>
          <a:xfrm>
            <a:off x="517343" y="14297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Tengere grasjuffer</a:t>
            </a:r>
          </a:p>
        </p:txBody>
      </p:sp>
      <p:sp>
        <p:nvSpPr>
          <p:cNvPr id="9" name="Tekstvak 24">
            <a:extLst>
              <a:ext uri="{FF2B5EF4-FFF2-40B4-BE49-F238E27FC236}">
                <a16:creationId xmlns:a16="http://schemas.microsoft.com/office/drawing/2014/main" id="{ADA16929-A4AA-4D12-ACC7-AD4BBD62DD2D}"/>
              </a:ext>
            </a:extLst>
          </p:cNvPr>
          <p:cNvSpPr txBox="1"/>
          <p:nvPr/>
        </p:nvSpPr>
        <p:spPr>
          <a:xfrm>
            <a:off x="457200" y="3022605"/>
            <a:ext cx="2247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Tengere pantserjuffer</a:t>
            </a:r>
          </a:p>
        </p:txBody>
      </p:sp>
      <p:sp>
        <p:nvSpPr>
          <p:cNvPr id="10" name="Tekstvak 25">
            <a:extLst>
              <a:ext uri="{FF2B5EF4-FFF2-40B4-BE49-F238E27FC236}">
                <a16:creationId xmlns:a16="http://schemas.microsoft.com/office/drawing/2014/main" id="{F94C7190-9A6C-4016-81F9-7F67F4EEC158}"/>
              </a:ext>
            </a:extLst>
          </p:cNvPr>
          <p:cNvSpPr txBox="1"/>
          <p:nvPr/>
        </p:nvSpPr>
        <p:spPr>
          <a:xfrm>
            <a:off x="508940" y="4706657"/>
            <a:ext cx="179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Gaffelwaterjuffer</a:t>
            </a:r>
          </a:p>
        </p:txBody>
      </p:sp>
      <p:sp>
        <p:nvSpPr>
          <p:cNvPr id="11" name="Tekstvak 26">
            <a:extLst>
              <a:ext uri="{FF2B5EF4-FFF2-40B4-BE49-F238E27FC236}">
                <a16:creationId xmlns:a16="http://schemas.microsoft.com/office/drawing/2014/main" id="{E0135C07-B264-4F66-984B-262B9A360F92}"/>
              </a:ext>
            </a:extLst>
          </p:cNvPr>
          <p:cNvSpPr txBox="1"/>
          <p:nvPr/>
        </p:nvSpPr>
        <p:spPr>
          <a:xfrm>
            <a:off x="470443" y="635628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Zwervende pantserjuffer</a:t>
            </a:r>
          </a:p>
        </p:txBody>
      </p:sp>
      <p:sp>
        <p:nvSpPr>
          <p:cNvPr id="12" name="Tekstvak 17">
            <a:extLst>
              <a:ext uri="{FF2B5EF4-FFF2-40B4-BE49-F238E27FC236}">
                <a16:creationId xmlns:a16="http://schemas.microsoft.com/office/drawing/2014/main" id="{9E37FB4B-B78D-4F30-B0E4-04C5A2C972FF}"/>
              </a:ext>
            </a:extLst>
          </p:cNvPr>
          <p:cNvSpPr txBox="1"/>
          <p:nvPr/>
        </p:nvSpPr>
        <p:spPr>
          <a:xfrm>
            <a:off x="2506345" y="172510"/>
            <a:ext cx="5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kstvak 17">
            <a:extLst>
              <a:ext uri="{FF2B5EF4-FFF2-40B4-BE49-F238E27FC236}">
                <a16:creationId xmlns:a16="http://schemas.microsoft.com/office/drawing/2014/main" id="{92DD32BD-A261-463D-A40E-64BFEAB65D3C}"/>
              </a:ext>
            </a:extLst>
          </p:cNvPr>
          <p:cNvSpPr txBox="1"/>
          <p:nvPr/>
        </p:nvSpPr>
        <p:spPr>
          <a:xfrm>
            <a:off x="2475959" y="3494697"/>
            <a:ext cx="3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Tekstvak 17">
            <a:extLst>
              <a:ext uri="{FF2B5EF4-FFF2-40B4-BE49-F238E27FC236}">
                <a16:creationId xmlns:a16="http://schemas.microsoft.com/office/drawing/2014/main" id="{D65B2C02-3A2B-47D1-BEC6-08116EB0AD01}"/>
              </a:ext>
            </a:extLst>
          </p:cNvPr>
          <p:cNvSpPr txBox="1"/>
          <p:nvPr/>
        </p:nvSpPr>
        <p:spPr>
          <a:xfrm>
            <a:off x="2505610" y="5094899"/>
            <a:ext cx="7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kstvak 17">
            <a:extLst>
              <a:ext uri="{FF2B5EF4-FFF2-40B4-BE49-F238E27FC236}">
                <a16:creationId xmlns:a16="http://schemas.microsoft.com/office/drawing/2014/main" id="{401821A5-DB35-4DA4-A4BC-8949C51E2ADF}"/>
              </a:ext>
            </a:extLst>
          </p:cNvPr>
          <p:cNvSpPr txBox="1"/>
          <p:nvPr/>
        </p:nvSpPr>
        <p:spPr>
          <a:xfrm>
            <a:off x="2512777" y="1757383"/>
            <a:ext cx="56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EAD1834-35FB-403B-A322-33AB7D9A4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696" y="145863"/>
            <a:ext cx="1755297" cy="159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BFADEA4-4B13-48B3-96C9-9DF6089E9B1A}"/>
              </a:ext>
            </a:extLst>
          </p:cNvPr>
          <p:cNvSpPr txBox="1"/>
          <p:nvPr/>
        </p:nvSpPr>
        <p:spPr>
          <a:xfrm>
            <a:off x="3528253" y="145863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C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66540E6A-9F82-4688-B80E-D16D11D0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325" y="1777947"/>
            <a:ext cx="1783668" cy="158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D3B606B-480B-45AD-A515-115A9F6C15CA}"/>
              </a:ext>
            </a:extLst>
          </p:cNvPr>
          <p:cNvSpPr txBox="1"/>
          <p:nvPr/>
        </p:nvSpPr>
        <p:spPr>
          <a:xfrm>
            <a:off x="3529880" y="173396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82D65472-352D-4EB7-8948-3C57E165C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324" y="3418397"/>
            <a:ext cx="1783668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0A0081-37D4-48F7-9844-5219CF5F640E}"/>
              </a:ext>
            </a:extLst>
          </p:cNvPr>
          <p:cNvSpPr txBox="1"/>
          <p:nvPr/>
        </p:nvSpPr>
        <p:spPr>
          <a:xfrm>
            <a:off x="3509287" y="3466340"/>
            <a:ext cx="546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4900A316-01A1-424C-AC9E-D16D04E6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696" y="5104215"/>
            <a:ext cx="1748806" cy="161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1DF23AD-994E-4B5B-B9F1-02C688E6E8B7}"/>
              </a:ext>
            </a:extLst>
          </p:cNvPr>
          <p:cNvSpPr txBox="1"/>
          <p:nvPr/>
        </p:nvSpPr>
        <p:spPr>
          <a:xfrm>
            <a:off x="3563185" y="5113689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A</a:t>
            </a:r>
          </a:p>
        </p:txBody>
      </p:sp>
      <p:sp>
        <p:nvSpPr>
          <p:cNvPr id="24" name="Tekstvak 1">
            <a:extLst>
              <a:ext uri="{FF2B5EF4-FFF2-40B4-BE49-F238E27FC236}">
                <a16:creationId xmlns:a16="http://schemas.microsoft.com/office/drawing/2014/main" id="{497F465B-EB88-424B-8373-39006D65BDA0}"/>
              </a:ext>
            </a:extLst>
          </p:cNvPr>
          <p:cNvSpPr txBox="1"/>
          <p:nvPr/>
        </p:nvSpPr>
        <p:spPr>
          <a:xfrm>
            <a:off x="5764251" y="1511161"/>
            <a:ext cx="3187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3000" dirty="0"/>
              <a:t>Welke soort bij </a:t>
            </a:r>
          </a:p>
          <a:p>
            <a:pPr algn="ctr"/>
            <a:r>
              <a:rPr lang="nl-BE" sz="3000" dirty="0"/>
              <a:t>welk </a:t>
            </a:r>
            <a:r>
              <a:rPr lang="nl-BE" sz="3000" dirty="0" err="1"/>
              <a:t>pterostigma</a:t>
            </a:r>
            <a:r>
              <a:rPr lang="nl-BE" sz="3000" dirty="0"/>
              <a:t>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9F9FE1-7CA7-4F92-B91A-66974210893A}"/>
              </a:ext>
            </a:extLst>
          </p:cNvPr>
          <p:cNvSpPr txBox="1"/>
          <p:nvPr/>
        </p:nvSpPr>
        <p:spPr>
          <a:xfrm>
            <a:off x="6188434" y="90639"/>
            <a:ext cx="2832699" cy="6789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E3BD27-6D48-4F02-8E43-CDCAD16A1A84}"/>
              </a:ext>
            </a:extLst>
          </p:cNvPr>
          <p:cNvSpPr txBox="1"/>
          <p:nvPr/>
        </p:nvSpPr>
        <p:spPr>
          <a:xfrm>
            <a:off x="6553200" y="70540"/>
            <a:ext cx="239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14</a:t>
            </a:r>
          </a:p>
        </p:txBody>
      </p:sp>
    </p:spTree>
    <p:extLst>
      <p:ext uri="{BB962C8B-B14F-4D97-AF65-F5344CB8AC3E}">
        <p14:creationId xmlns:p14="http://schemas.microsoft.com/office/powerpoint/2010/main" val="319147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3C2F581-BE06-450A-AF14-9F51C0BC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16</a:t>
            </a:fld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D1595B5-EE2B-4DD7-BE26-B1590AFE67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7993" r="16139" b="10793"/>
          <a:stretch/>
        </p:blipFill>
        <p:spPr>
          <a:xfrm>
            <a:off x="4603" y="803446"/>
            <a:ext cx="9139397" cy="6023694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F55DD09C-E0AE-4384-90A5-0023A9C28634}"/>
              </a:ext>
            </a:extLst>
          </p:cNvPr>
          <p:cNvCxnSpPr/>
          <p:nvPr/>
        </p:nvCxnSpPr>
        <p:spPr>
          <a:xfrm flipH="1">
            <a:off x="5724128" y="3573016"/>
            <a:ext cx="72008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31C3DF83-E7F1-4E79-B99C-A0A0EBBCB811}"/>
              </a:ext>
            </a:extLst>
          </p:cNvPr>
          <p:cNvCxnSpPr>
            <a:cxnSpLocks/>
          </p:cNvCxnSpPr>
          <p:nvPr/>
        </p:nvCxnSpPr>
        <p:spPr>
          <a:xfrm>
            <a:off x="4716016" y="2060848"/>
            <a:ext cx="216024" cy="93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Stroomdiagram: Verbindingslijn 15">
            <a:extLst>
              <a:ext uri="{FF2B5EF4-FFF2-40B4-BE49-F238E27FC236}">
                <a16:creationId xmlns:a16="http://schemas.microsoft.com/office/drawing/2014/main" id="{BC17EA7A-A04C-4A51-ACB6-F1606607F856}"/>
              </a:ext>
            </a:extLst>
          </p:cNvPr>
          <p:cNvSpPr/>
          <p:nvPr/>
        </p:nvSpPr>
        <p:spPr>
          <a:xfrm>
            <a:off x="4572000" y="2996952"/>
            <a:ext cx="360040" cy="288032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3C537713-6D10-4C04-BD2A-27A84D597075}"/>
              </a:ext>
            </a:extLst>
          </p:cNvPr>
          <p:cNvCxnSpPr/>
          <p:nvPr/>
        </p:nvCxnSpPr>
        <p:spPr>
          <a:xfrm flipH="1" flipV="1">
            <a:off x="3203848" y="4293096"/>
            <a:ext cx="288032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8DCC3956-0534-41BA-A3F3-27161C35A325}"/>
              </a:ext>
            </a:extLst>
          </p:cNvPr>
          <p:cNvSpPr txBox="1"/>
          <p:nvPr/>
        </p:nvSpPr>
        <p:spPr>
          <a:xfrm>
            <a:off x="2731201" y="5583402"/>
            <a:ext cx="276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Lang licht </a:t>
            </a:r>
            <a:r>
              <a:rPr lang="nl-BE" dirty="0" err="1"/>
              <a:t>pterostigma</a:t>
            </a:r>
            <a:endParaRPr lang="nl-BE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AD43589-8484-4183-9968-89046BB9BEC7}"/>
              </a:ext>
            </a:extLst>
          </p:cNvPr>
          <p:cNvSpPr txBox="1"/>
          <p:nvPr/>
        </p:nvSpPr>
        <p:spPr>
          <a:xfrm>
            <a:off x="6084168" y="320368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Achterhoofdvlekken streepjes</a:t>
            </a: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BFB19B79-478F-4943-A686-E5706C426554}"/>
              </a:ext>
            </a:extLst>
          </p:cNvPr>
          <p:cNvCxnSpPr>
            <a:cxnSpLocks/>
          </p:cNvCxnSpPr>
          <p:nvPr/>
        </p:nvCxnSpPr>
        <p:spPr>
          <a:xfrm flipV="1">
            <a:off x="1547664" y="4715852"/>
            <a:ext cx="936104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kstvak 25">
            <a:extLst>
              <a:ext uri="{FF2B5EF4-FFF2-40B4-BE49-F238E27FC236}">
                <a16:creationId xmlns:a16="http://schemas.microsoft.com/office/drawing/2014/main" id="{863E61B4-7FAE-41F6-AED0-3D9DFEA1DFCE}"/>
              </a:ext>
            </a:extLst>
          </p:cNvPr>
          <p:cNvSpPr txBox="1"/>
          <p:nvPr/>
        </p:nvSpPr>
        <p:spPr>
          <a:xfrm>
            <a:off x="0" y="502609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Kort ‘achterlichtje’ op uiterste punt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E7F9C462-52DB-4ECE-A869-2932F774E78F}"/>
              </a:ext>
            </a:extLst>
          </p:cNvPr>
          <p:cNvCxnSpPr>
            <a:cxnSpLocks/>
          </p:cNvCxnSpPr>
          <p:nvPr/>
        </p:nvCxnSpPr>
        <p:spPr>
          <a:xfrm>
            <a:off x="4716016" y="2060848"/>
            <a:ext cx="770384" cy="216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0ACB9EF3-BE63-4E0F-814C-8C375976260E}"/>
              </a:ext>
            </a:extLst>
          </p:cNvPr>
          <p:cNvSpPr txBox="1"/>
          <p:nvPr/>
        </p:nvSpPr>
        <p:spPr>
          <a:xfrm>
            <a:off x="3779912" y="164966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Beide hebben brede antehumerale strepen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F16665ED-7057-47F5-9CB0-751591E4CABC}"/>
              </a:ext>
            </a:extLst>
          </p:cNvPr>
          <p:cNvSpPr txBox="1"/>
          <p:nvPr/>
        </p:nvSpPr>
        <p:spPr>
          <a:xfrm>
            <a:off x="1903923" y="2648633"/>
            <a:ext cx="326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chemeClr val="bg1"/>
                </a:solidFill>
              </a:rPr>
              <a:t>Watersnuffel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♂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FF184173-35AD-4AF9-890F-D24C47FE0ACA}"/>
              </a:ext>
            </a:extLst>
          </p:cNvPr>
          <p:cNvSpPr txBox="1"/>
          <p:nvPr/>
        </p:nvSpPr>
        <p:spPr>
          <a:xfrm>
            <a:off x="4019802" y="4715852"/>
            <a:ext cx="2767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</a:rPr>
              <a:t>Kanaaljuffer </a:t>
            </a:r>
            <a:r>
              <a:rPr lang="nl-BE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♂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27BC8800-942C-4795-8676-24B312BEA453}"/>
              </a:ext>
            </a:extLst>
          </p:cNvPr>
          <p:cNvSpPr txBox="1"/>
          <p:nvPr/>
        </p:nvSpPr>
        <p:spPr>
          <a:xfrm>
            <a:off x="179512" y="3825044"/>
            <a:ext cx="284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S8 en S9 helemaal blauw</a:t>
            </a:r>
          </a:p>
        </p:txBody>
      </p: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0239F883-32EC-420F-8446-C24CEB45A871}"/>
              </a:ext>
            </a:extLst>
          </p:cNvPr>
          <p:cNvCxnSpPr>
            <a:cxnSpLocks/>
          </p:cNvCxnSpPr>
          <p:nvPr/>
        </p:nvCxnSpPr>
        <p:spPr>
          <a:xfrm flipV="1">
            <a:off x="1403648" y="3573016"/>
            <a:ext cx="720080" cy="341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DFFE68-5749-44D3-93F0-903973908E13}"/>
              </a:ext>
            </a:extLst>
          </p:cNvPr>
          <p:cNvSpPr txBox="1"/>
          <p:nvPr/>
        </p:nvSpPr>
        <p:spPr>
          <a:xfrm>
            <a:off x="323528" y="251792"/>
            <a:ext cx="540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Welke soorten? </a:t>
            </a:r>
            <a:r>
              <a:rPr lang="nl-BE" sz="2400" b="1" dirty="0">
                <a:solidFill>
                  <a:srgbClr val="FF0000"/>
                </a:solidFill>
              </a:rPr>
              <a:t>Geef nummer en naam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5A3784-A79E-46AF-B54E-3C87E1A78992}"/>
              </a:ext>
            </a:extLst>
          </p:cNvPr>
          <p:cNvSpPr txBox="1"/>
          <p:nvPr/>
        </p:nvSpPr>
        <p:spPr>
          <a:xfrm>
            <a:off x="6188434" y="90639"/>
            <a:ext cx="2832699" cy="6789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9E224F-F925-4726-B01E-22E5B4D00463}"/>
              </a:ext>
            </a:extLst>
          </p:cNvPr>
          <p:cNvSpPr txBox="1"/>
          <p:nvPr/>
        </p:nvSpPr>
        <p:spPr>
          <a:xfrm>
            <a:off x="6553200" y="70540"/>
            <a:ext cx="239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04714-F7B6-4571-8972-585C5B376876}"/>
              </a:ext>
            </a:extLst>
          </p:cNvPr>
          <p:cNvSpPr txBox="1"/>
          <p:nvPr/>
        </p:nvSpPr>
        <p:spPr>
          <a:xfrm>
            <a:off x="1513550" y="2486295"/>
            <a:ext cx="50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69CFA2-5094-4E77-A674-583FDA392B82}"/>
              </a:ext>
            </a:extLst>
          </p:cNvPr>
          <p:cNvSpPr txBox="1"/>
          <p:nvPr/>
        </p:nvSpPr>
        <p:spPr>
          <a:xfrm>
            <a:off x="3733152" y="4577031"/>
            <a:ext cx="50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191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386E45A-3173-4DFF-9288-A314DE27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fld id="{FA088B09-3751-41FD-95B4-A19E089B152D}" type="slidenum">
              <a:rPr lang="nl-BE" smtClean="0"/>
              <a:pPr/>
              <a:t>17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4FDD392-E5D3-434D-8AA8-2021AA6F81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84" y="893327"/>
            <a:ext cx="6840760" cy="48873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E007D4-799D-4291-94A4-0F577AA53001}"/>
              </a:ext>
            </a:extLst>
          </p:cNvPr>
          <p:cNvSpPr txBox="1"/>
          <p:nvPr/>
        </p:nvSpPr>
        <p:spPr>
          <a:xfrm>
            <a:off x="1140084" y="5386964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chemeClr val="bg1"/>
                </a:solidFill>
              </a:rPr>
              <a:t>Foto Paul </a:t>
            </a:r>
            <a:r>
              <a:rPr lang="nl-BE" sz="1600" dirty="0" err="1">
                <a:solidFill>
                  <a:schemeClr val="bg1"/>
                </a:solidFill>
              </a:rPr>
              <a:t>Pugh</a:t>
            </a:r>
            <a:endParaRPr lang="nl-BE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BD228-8202-4F5B-BC84-6F218582F67A}"/>
              </a:ext>
            </a:extLst>
          </p:cNvPr>
          <p:cNvSpPr txBox="1"/>
          <p:nvPr/>
        </p:nvSpPr>
        <p:spPr>
          <a:xfrm>
            <a:off x="7020272" y="47774"/>
            <a:ext cx="1979240" cy="60205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FCC4C-4E09-455A-A785-C95F44479A27}"/>
              </a:ext>
            </a:extLst>
          </p:cNvPr>
          <p:cNvSpPr txBox="1"/>
          <p:nvPr/>
        </p:nvSpPr>
        <p:spPr>
          <a:xfrm>
            <a:off x="7020272" y="70540"/>
            <a:ext cx="192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600" b="1" dirty="0"/>
              <a:t>Vraag 16</a:t>
            </a:r>
          </a:p>
        </p:txBody>
      </p:sp>
      <p:sp>
        <p:nvSpPr>
          <p:cNvPr id="9" name="Tekstvak 4">
            <a:extLst>
              <a:ext uri="{FF2B5EF4-FFF2-40B4-BE49-F238E27FC236}">
                <a16:creationId xmlns:a16="http://schemas.microsoft.com/office/drawing/2014/main" id="{C3D875E3-8BA3-406C-B80C-20667F092893}"/>
              </a:ext>
            </a:extLst>
          </p:cNvPr>
          <p:cNvSpPr txBox="1"/>
          <p:nvPr/>
        </p:nvSpPr>
        <p:spPr>
          <a:xfrm>
            <a:off x="683568" y="39564"/>
            <a:ext cx="68407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Welke soort fotografeert Paul </a:t>
            </a:r>
            <a:r>
              <a:rPr lang="nl-BE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Pugh</a:t>
            </a: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hier </a:t>
            </a:r>
          </a:p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</a:rPr>
              <a:t>tijdens</a:t>
            </a:r>
            <a:r>
              <a:rPr lang="nl-BE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een LVV excursie</a:t>
            </a:r>
            <a:r>
              <a:rPr lang="nl-BE" sz="24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44F54B-1388-4A50-B192-DD04B9135AEE}"/>
              </a:ext>
            </a:extLst>
          </p:cNvPr>
          <p:cNvSpPr txBox="1"/>
          <p:nvPr/>
        </p:nvSpPr>
        <p:spPr>
          <a:xfrm>
            <a:off x="1150022" y="5871657"/>
            <a:ext cx="7536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Sierlijke witsnuitlibel-</a:t>
            </a:r>
            <a:r>
              <a:rPr lang="nl-BE" b="1" i="1" dirty="0" err="1">
                <a:solidFill>
                  <a:srgbClr val="FF0000"/>
                </a:solidFill>
              </a:rPr>
              <a:t>Leucorrhinia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i="1" dirty="0" err="1">
                <a:solidFill>
                  <a:srgbClr val="FF0000"/>
                </a:solidFill>
              </a:rPr>
              <a:t>caudalis</a:t>
            </a:r>
            <a:endParaRPr lang="nl-BE" b="1" i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dirty="0">
                <a:solidFill>
                  <a:srgbClr val="FF0000"/>
                </a:solidFill>
              </a:rPr>
              <a:t>Donker borststuk</a:t>
            </a:r>
            <a:r>
              <a:rPr lang="nl-BE" b="1" i="1" dirty="0">
                <a:solidFill>
                  <a:srgbClr val="FF0000"/>
                </a:solidFill>
              </a:rPr>
              <a:t>, </a:t>
            </a:r>
            <a:r>
              <a:rPr lang="nl-BE" dirty="0">
                <a:solidFill>
                  <a:srgbClr val="FF0000"/>
                </a:solidFill>
              </a:rPr>
              <a:t>achterlijf lichtblauw  en zwart. Combinatie </a:t>
            </a:r>
            <a:r>
              <a:rPr lang="nl-BE" b="1" dirty="0">
                <a:solidFill>
                  <a:srgbClr val="FF0000"/>
                </a:solidFill>
              </a:rPr>
              <a:t>witte frons</a:t>
            </a:r>
            <a:r>
              <a:rPr lang="nl-BE" dirty="0">
                <a:solidFill>
                  <a:srgbClr val="FF0000"/>
                </a:solidFill>
              </a:rPr>
              <a:t>,</a:t>
            </a:r>
          </a:p>
          <a:p>
            <a:r>
              <a:rPr lang="nl-BE" dirty="0">
                <a:solidFill>
                  <a:srgbClr val="FF0000"/>
                </a:solidFill>
              </a:rPr>
              <a:t>      </a:t>
            </a:r>
            <a:r>
              <a:rPr lang="nl-BE" b="1" dirty="0">
                <a:solidFill>
                  <a:srgbClr val="FF0000"/>
                </a:solidFill>
              </a:rPr>
              <a:t>wit </a:t>
            </a:r>
            <a:r>
              <a:rPr lang="nl-BE" b="1" dirty="0" err="1">
                <a:solidFill>
                  <a:srgbClr val="FF0000"/>
                </a:solidFill>
              </a:rPr>
              <a:t>pterostigma</a:t>
            </a:r>
            <a:r>
              <a:rPr lang="nl-BE" dirty="0">
                <a:solidFill>
                  <a:srgbClr val="FF0000"/>
                </a:solidFill>
              </a:rPr>
              <a:t> en </a:t>
            </a:r>
            <a:r>
              <a:rPr lang="nl-BE" b="1" dirty="0">
                <a:solidFill>
                  <a:srgbClr val="FF0000"/>
                </a:solidFill>
              </a:rPr>
              <a:t>witte appendices bovenaan</a:t>
            </a:r>
            <a:r>
              <a:rPr lang="nl-BE" dirty="0">
                <a:solidFill>
                  <a:srgbClr val="FF0000"/>
                </a:solidFill>
              </a:rPr>
              <a:t> geven uitsluitsel</a:t>
            </a:r>
            <a:endParaRPr lang="nl-BE" b="1" i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0A9D39-C9C4-4DC9-AE50-96296F37465D}"/>
              </a:ext>
            </a:extLst>
          </p:cNvPr>
          <p:cNvSpPr/>
          <p:nvPr/>
        </p:nvSpPr>
        <p:spPr>
          <a:xfrm>
            <a:off x="8172400" y="6422335"/>
            <a:ext cx="576064" cy="36512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071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88B6AC0-0878-44EB-AFF5-E5EE1435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18</a:t>
            </a:fld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3349A7F-B0B2-4B04-8DD2-3D41045F9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320"/>
            <a:ext cx="9157996" cy="513468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64A052B-7EAC-4E37-8331-63185B7BFABA}"/>
              </a:ext>
            </a:extLst>
          </p:cNvPr>
          <p:cNvSpPr txBox="1"/>
          <p:nvPr/>
        </p:nvSpPr>
        <p:spPr>
          <a:xfrm>
            <a:off x="2850301" y="5936364"/>
            <a:ext cx="608093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BE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♀ </a:t>
            </a:r>
            <a:r>
              <a:rPr lang="nl-BE" sz="2400" dirty="0">
                <a:solidFill>
                  <a:srgbClr val="FF0000"/>
                </a:solidFill>
              </a:rPr>
              <a:t>Tangpantserjuffer</a:t>
            </a:r>
            <a:r>
              <a:rPr lang="nl-BE" sz="2400" i="1" dirty="0">
                <a:solidFill>
                  <a:srgbClr val="FF0000"/>
                </a:solidFill>
              </a:rPr>
              <a:t>-</a:t>
            </a:r>
            <a:r>
              <a:rPr lang="nl-BE" sz="2400" i="1" dirty="0" err="1">
                <a:solidFill>
                  <a:srgbClr val="FF0000"/>
                </a:solidFill>
              </a:rPr>
              <a:t>Lestes</a:t>
            </a:r>
            <a:r>
              <a:rPr lang="nl-BE" sz="2400" i="1" dirty="0">
                <a:solidFill>
                  <a:srgbClr val="FF0000"/>
                </a:solidFill>
              </a:rPr>
              <a:t> </a:t>
            </a:r>
            <a:r>
              <a:rPr lang="nl-BE" sz="2400" i="1" dirty="0" err="1">
                <a:solidFill>
                  <a:srgbClr val="FF0000"/>
                </a:solidFill>
              </a:rPr>
              <a:t>dryas</a:t>
            </a:r>
            <a:r>
              <a:rPr lang="nl-BE" sz="2400" i="1" dirty="0">
                <a:solidFill>
                  <a:srgbClr val="FF0000"/>
                </a:solidFill>
              </a:rPr>
              <a:t> </a:t>
            </a:r>
            <a:r>
              <a:rPr lang="nl-BE" sz="2400" dirty="0">
                <a:solidFill>
                  <a:srgbClr val="FF0000"/>
                </a:solidFill>
              </a:rPr>
              <a:t>peuzelt</a:t>
            </a:r>
          </a:p>
          <a:p>
            <a:r>
              <a:rPr lang="nl-BE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2.   ♂ </a:t>
            </a:r>
            <a:r>
              <a:rPr lang="nl-BE" sz="2400" dirty="0">
                <a:solidFill>
                  <a:srgbClr val="FF0000"/>
                </a:solidFill>
              </a:rPr>
              <a:t>Tengere pantserjuffer-</a:t>
            </a:r>
            <a:r>
              <a:rPr lang="nl-BE" sz="2400" i="1" dirty="0" err="1">
                <a:solidFill>
                  <a:srgbClr val="FF0000"/>
                </a:solidFill>
              </a:rPr>
              <a:t>Lestes</a:t>
            </a:r>
            <a:r>
              <a:rPr lang="nl-BE" sz="2400" dirty="0">
                <a:solidFill>
                  <a:srgbClr val="FF0000"/>
                </a:solidFill>
              </a:rPr>
              <a:t> </a:t>
            </a:r>
            <a:r>
              <a:rPr lang="nl-BE" sz="2400" i="1" dirty="0" err="1">
                <a:solidFill>
                  <a:srgbClr val="FF0000"/>
                </a:solidFill>
              </a:rPr>
              <a:t>virens</a:t>
            </a:r>
            <a:r>
              <a:rPr lang="nl-BE" sz="2400" i="1" dirty="0">
                <a:solidFill>
                  <a:srgbClr val="FF0000"/>
                </a:solidFill>
              </a:rPr>
              <a:t> </a:t>
            </a:r>
            <a:r>
              <a:rPr lang="nl-BE" sz="2400" dirty="0">
                <a:solidFill>
                  <a:srgbClr val="FF0000"/>
                </a:solidFill>
              </a:rPr>
              <a:t>op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FEBA8-5021-4F8D-A134-16FFF0B21B82}"/>
              </a:ext>
            </a:extLst>
          </p:cNvPr>
          <p:cNvSpPr txBox="1"/>
          <p:nvPr/>
        </p:nvSpPr>
        <p:spPr>
          <a:xfrm>
            <a:off x="6553200" y="90639"/>
            <a:ext cx="2467933" cy="6789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544BB-A948-4518-98B1-B83A7CD17A46}"/>
              </a:ext>
            </a:extLst>
          </p:cNvPr>
          <p:cNvSpPr txBox="1"/>
          <p:nvPr/>
        </p:nvSpPr>
        <p:spPr>
          <a:xfrm>
            <a:off x="6553200" y="70540"/>
            <a:ext cx="239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17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CBE52-0DE9-4629-885D-3F1557331D21}"/>
              </a:ext>
            </a:extLst>
          </p:cNvPr>
          <p:cNvSpPr txBox="1"/>
          <p:nvPr/>
        </p:nvSpPr>
        <p:spPr>
          <a:xfrm>
            <a:off x="467544" y="798525"/>
            <a:ext cx="69694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3200" dirty="0"/>
              <a:t>Welke soorten? </a:t>
            </a:r>
            <a:r>
              <a:rPr lang="nl-BE" sz="3200" b="1" dirty="0">
                <a:solidFill>
                  <a:srgbClr val="FF0000"/>
                </a:solidFill>
              </a:rPr>
              <a:t>Geef nummer en naam</a:t>
            </a:r>
            <a:endParaRPr lang="nl-BE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49E004-4B50-4458-A7FB-8E564CB1E1D0}"/>
              </a:ext>
            </a:extLst>
          </p:cNvPr>
          <p:cNvSpPr txBox="1"/>
          <p:nvPr/>
        </p:nvSpPr>
        <p:spPr>
          <a:xfrm>
            <a:off x="4211960" y="1988840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16E3D-74E3-4DBF-A252-078C2CE27DF4}"/>
              </a:ext>
            </a:extLst>
          </p:cNvPr>
          <p:cNvSpPr txBox="1"/>
          <p:nvPr/>
        </p:nvSpPr>
        <p:spPr>
          <a:xfrm>
            <a:off x="2562269" y="4274465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0600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386E45A-3173-4DFF-9288-A314DE27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19</a:t>
            </a:fld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C14F78C-9332-4456-A054-B0DF59440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2" y="998440"/>
            <a:ext cx="8604448" cy="5621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D77C9-6303-4A69-895D-81A13055CE4C}"/>
              </a:ext>
            </a:extLst>
          </p:cNvPr>
          <p:cNvSpPr txBox="1"/>
          <p:nvPr/>
        </p:nvSpPr>
        <p:spPr>
          <a:xfrm>
            <a:off x="6188434" y="90639"/>
            <a:ext cx="2832699" cy="6789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0A888-7A4C-49A3-8DF0-5AA525FABEAF}"/>
              </a:ext>
            </a:extLst>
          </p:cNvPr>
          <p:cNvSpPr txBox="1"/>
          <p:nvPr/>
        </p:nvSpPr>
        <p:spPr>
          <a:xfrm>
            <a:off x="6553200" y="30223"/>
            <a:ext cx="239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8E5C34-EFE8-4978-9F19-E926C0913CC1}"/>
              </a:ext>
            </a:extLst>
          </p:cNvPr>
          <p:cNvSpPr/>
          <p:nvPr/>
        </p:nvSpPr>
        <p:spPr>
          <a:xfrm>
            <a:off x="107504" y="908720"/>
            <a:ext cx="2664296" cy="59046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90DF18-EA40-4F42-B816-19585E8CF8AB}"/>
              </a:ext>
            </a:extLst>
          </p:cNvPr>
          <p:cNvSpPr/>
          <p:nvPr/>
        </p:nvSpPr>
        <p:spPr>
          <a:xfrm>
            <a:off x="6932188" y="908720"/>
            <a:ext cx="2072869" cy="57457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68068A-377A-4C7E-BF8D-ED4429AF0829}"/>
              </a:ext>
            </a:extLst>
          </p:cNvPr>
          <p:cNvSpPr/>
          <p:nvPr/>
        </p:nvSpPr>
        <p:spPr>
          <a:xfrm>
            <a:off x="2627784" y="6093296"/>
            <a:ext cx="4680520" cy="6740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38665A-2517-47BD-8F64-6C8CF68ED6EB}"/>
              </a:ext>
            </a:extLst>
          </p:cNvPr>
          <p:cNvSpPr/>
          <p:nvPr/>
        </p:nvSpPr>
        <p:spPr>
          <a:xfrm>
            <a:off x="2483768" y="964224"/>
            <a:ext cx="4680520" cy="15286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9B2CFC-C72F-4C9B-A75E-9C8073671244}"/>
              </a:ext>
            </a:extLst>
          </p:cNvPr>
          <p:cNvSpPr txBox="1"/>
          <p:nvPr/>
        </p:nvSpPr>
        <p:spPr>
          <a:xfrm>
            <a:off x="305273" y="834572"/>
            <a:ext cx="559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FF0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♀</a:t>
            </a:r>
            <a:r>
              <a:rPr lang="nl-BE" sz="2400" dirty="0">
                <a:solidFill>
                  <a:srgbClr val="FF0000"/>
                </a:solidFill>
              </a:rPr>
              <a:t> Noordse glazenmaker, </a:t>
            </a:r>
            <a:r>
              <a:rPr lang="nl-BE" sz="2400" i="1" dirty="0" err="1">
                <a:solidFill>
                  <a:srgbClr val="FF0000"/>
                </a:solidFill>
              </a:rPr>
              <a:t>Aeshna</a:t>
            </a:r>
            <a:r>
              <a:rPr lang="nl-BE" sz="2400" i="1" dirty="0">
                <a:solidFill>
                  <a:srgbClr val="FF0000"/>
                </a:solidFill>
              </a:rPr>
              <a:t> </a:t>
            </a:r>
            <a:r>
              <a:rPr lang="nl-BE" sz="2400" i="1" dirty="0" err="1">
                <a:solidFill>
                  <a:srgbClr val="FF0000"/>
                </a:solidFill>
              </a:rPr>
              <a:t>subarctica</a:t>
            </a:r>
            <a:endParaRPr lang="nl-BE" sz="2400" i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A8BF0-71F5-4627-AF00-BF1E499D6E5D}"/>
              </a:ext>
            </a:extLst>
          </p:cNvPr>
          <p:cNvSpPr txBox="1"/>
          <p:nvPr/>
        </p:nvSpPr>
        <p:spPr>
          <a:xfrm>
            <a:off x="7156175" y="4007021"/>
            <a:ext cx="1781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Kleine achterste vlekken op de segmenten achterlijf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4F77A9-ED36-427A-A906-30081766A964}"/>
              </a:ext>
            </a:extLst>
          </p:cNvPr>
          <p:cNvCxnSpPr>
            <a:cxnSpLocks/>
          </p:cNvCxnSpPr>
          <p:nvPr/>
        </p:nvCxnSpPr>
        <p:spPr>
          <a:xfrm flipH="1">
            <a:off x="5421897" y="4509120"/>
            <a:ext cx="1734278" cy="5557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1D8595-5E80-42A2-A2B1-8FFFE275B6BA}"/>
              </a:ext>
            </a:extLst>
          </p:cNvPr>
          <p:cNvCxnSpPr/>
          <p:nvPr/>
        </p:nvCxnSpPr>
        <p:spPr>
          <a:xfrm flipH="1">
            <a:off x="5340760" y="4787002"/>
            <a:ext cx="1815415" cy="586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089FF44-A931-4BC3-A64A-DB4AFDC3F4F8}"/>
              </a:ext>
            </a:extLst>
          </p:cNvPr>
          <p:cNvSpPr txBox="1"/>
          <p:nvPr/>
        </p:nvSpPr>
        <p:spPr>
          <a:xfrm>
            <a:off x="221904" y="4157507"/>
            <a:ext cx="2213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Volledig zwart achter de ogen (geen gele vlekken)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F295AC-6853-4C25-AD59-802ED393AFF4}"/>
              </a:ext>
            </a:extLst>
          </p:cNvPr>
          <p:cNvCxnSpPr>
            <a:cxnSpLocks/>
          </p:cNvCxnSpPr>
          <p:nvPr/>
        </p:nvCxnSpPr>
        <p:spPr>
          <a:xfrm flipV="1">
            <a:off x="2322240" y="3933056"/>
            <a:ext cx="1457672" cy="4387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184C362-2908-4615-BC9B-79250573705D}"/>
              </a:ext>
            </a:extLst>
          </p:cNvPr>
          <p:cNvSpPr txBox="1"/>
          <p:nvPr/>
        </p:nvSpPr>
        <p:spPr>
          <a:xfrm>
            <a:off x="5421897" y="16373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Voorrandader eerder bruin tot donker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EDE558C-A2FC-4A5B-AFEB-7A456414DCF1}"/>
              </a:ext>
            </a:extLst>
          </p:cNvPr>
          <p:cNvCxnSpPr/>
          <p:nvPr/>
        </p:nvCxnSpPr>
        <p:spPr>
          <a:xfrm flipH="1">
            <a:off x="5004856" y="1887109"/>
            <a:ext cx="335904" cy="11533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1B7960-0C74-4288-B3FD-69648247F641}"/>
              </a:ext>
            </a:extLst>
          </p:cNvPr>
          <p:cNvSpPr txBox="1"/>
          <p:nvPr/>
        </p:nvSpPr>
        <p:spPr>
          <a:xfrm>
            <a:off x="319472" y="6199574"/>
            <a:ext cx="8685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FF0000"/>
                </a:solidFill>
              </a:rPr>
              <a:t>De gezichtsnaad is ook een kenmerk maar zoals de fotograaf zelf zegt “niet te zien op de foto..”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BC4EC0-A821-4BDB-B0F9-127D62795C2C}"/>
              </a:ext>
            </a:extLst>
          </p:cNvPr>
          <p:cNvSpPr txBox="1"/>
          <p:nvPr/>
        </p:nvSpPr>
        <p:spPr>
          <a:xfrm>
            <a:off x="173120" y="1796744"/>
            <a:ext cx="2261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Borststuk: uitgebreid vlekkenpatroon op zijkant en extra streepje tegen de schoudernaad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912EDCA-6491-4B59-90B5-A4577CA56DCB}"/>
              </a:ext>
            </a:extLst>
          </p:cNvPr>
          <p:cNvSpPr/>
          <p:nvPr/>
        </p:nvSpPr>
        <p:spPr>
          <a:xfrm>
            <a:off x="4151352" y="3745200"/>
            <a:ext cx="261477" cy="311332"/>
          </a:xfrm>
          <a:custGeom>
            <a:avLst/>
            <a:gdLst>
              <a:gd name="connsiteX0" fmla="*/ 103695 w 402347"/>
              <a:gd name="connsiteY0" fmla="*/ 28281 h 414780"/>
              <a:gd name="connsiteX1" fmla="*/ 47134 w 402347"/>
              <a:gd name="connsiteY1" fmla="*/ 84841 h 414780"/>
              <a:gd name="connsiteX2" fmla="*/ 18853 w 402347"/>
              <a:gd name="connsiteY2" fmla="*/ 103695 h 414780"/>
              <a:gd name="connsiteX3" fmla="*/ 0 w 402347"/>
              <a:gd name="connsiteY3" fmla="*/ 188536 h 414780"/>
              <a:gd name="connsiteX4" fmla="*/ 28280 w 402347"/>
              <a:gd name="connsiteY4" fmla="*/ 311085 h 414780"/>
              <a:gd name="connsiteX5" fmla="*/ 37707 w 402347"/>
              <a:gd name="connsiteY5" fmla="*/ 348792 h 414780"/>
              <a:gd name="connsiteX6" fmla="*/ 65987 w 402347"/>
              <a:gd name="connsiteY6" fmla="*/ 367646 h 414780"/>
              <a:gd name="connsiteX7" fmla="*/ 131975 w 402347"/>
              <a:gd name="connsiteY7" fmla="*/ 414780 h 414780"/>
              <a:gd name="connsiteX8" fmla="*/ 292231 w 402347"/>
              <a:gd name="connsiteY8" fmla="*/ 367646 h 414780"/>
              <a:gd name="connsiteX9" fmla="*/ 386499 w 402347"/>
              <a:gd name="connsiteY9" fmla="*/ 273378 h 414780"/>
              <a:gd name="connsiteX10" fmla="*/ 377072 w 402347"/>
              <a:gd name="connsiteY10" fmla="*/ 84841 h 414780"/>
              <a:gd name="connsiteX11" fmla="*/ 311084 w 402347"/>
              <a:gd name="connsiteY11" fmla="*/ 18854 h 414780"/>
              <a:gd name="connsiteX12" fmla="*/ 216816 w 402347"/>
              <a:gd name="connsiteY12" fmla="*/ 0 h 414780"/>
              <a:gd name="connsiteX13" fmla="*/ 141402 w 402347"/>
              <a:gd name="connsiteY13" fmla="*/ 9427 h 414780"/>
              <a:gd name="connsiteX14" fmla="*/ 103695 w 402347"/>
              <a:gd name="connsiteY14" fmla="*/ 28281 h 41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2347" h="414780">
                <a:moveTo>
                  <a:pt x="103695" y="28281"/>
                </a:moveTo>
                <a:cubicBezTo>
                  <a:pt x="87984" y="40850"/>
                  <a:pt x="67062" y="67127"/>
                  <a:pt x="47134" y="84841"/>
                </a:cubicBezTo>
                <a:cubicBezTo>
                  <a:pt x="38666" y="92368"/>
                  <a:pt x="25931" y="94848"/>
                  <a:pt x="18853" y="103695"/>
                </a:cubicBezTo>
                <a:cubicBezTo>
                  <a:pt x="9083" y="115907"/>
                  <a:pt x="96" y="187962"/>
                  <a:pt x="0" y="188536"/>
                </a:cubicBezTo>
                <a:cubicBezTo>
                  <a:pt x="17709" y="347919"/>
                  <a:pt x="-6622" y="218012"/>
                  <a:pt x="28280" y="311085"/>
                </a:cubicBezTo>
                <a:cubicBezTo>
                  <a:pt x="32829" y="323216"/>
                  <a:pt x="30520" y="338012"/>
                  <a:pt x="37707" y="348792"/>
                </a:cubicBezTo>
                <a:cubicBezTo>
                  <a:pt x="43991" y="358219"/>
                  <a:pt x="57283" y="360393"/>
                  <a:pt x="65987" y="367646"/>
                </a:cubicBezTo>
                <a:cubicBezTo>
                  <a:pt x="123311" y="415416"/>
                  <a:pt x="62204" y="379894"/>
                  <a:pt x="131975" y="414780"/>
                </a:cubicBezTo>
                <a:cubicBezTo>
                  <a:pt x="180613" y="404357"/>
                  <a:pt x="250291" y="406359"/>
                  <a:pt x="292231" y="367646"/>
                </a:cubicBezTo>
                <a:cubicBezTo>
                  <a:pt x="324885" y="337505"/>
                  <a:pt x="386499" y="273378"/>
                  <a:pt x="386499" y="273378"/>
                </a:cubicBezTo>
                <a:cubicBezTo>
                  <a:pt x="403870" y="203896"/>
                  <a:pt x="414526" y="180555"/>
                  <a:pt x="377072" y="84841"/>
                </a:cubicBezTo>
                <a:cubicBezTo>
                  <a:pt x="365737" y="55873"/>
                  <a:pt x="341587" y="24955"/>
                  <a:pt x="311084" y="18854"/>
                </a:cubicBezTo>
                <a:lnTo>
                  <a:pt x="216816" y="0"/>
                </a:lnTo>
                <a:cubicBezTo>
                  <a:pt x="191678" y="3142"/>
                  <a:pt x="166327" y="4895"/>
                  <a:pt x="141402" y="9427"/>
                </a:cubicBezTo>
                <a:cubicBezTo>
                  <a:pt x="131625" y="11205"/>
                  <a:pt x="119406" y="15712"/>
                  <a:pt x="103695" y="2828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218821E-BE38-4455-8803-35D08D52023B}"/>
              </a:ext>
            </a:extLst>
          </p:cNvPr>
          <p:cNvSpPr/>
          <p:nvPr/>
        </p:nvSpPr>
        <p:spPr>
          <a:xfrm>
            <a:off x="3881707" y="3604026"/>
            <a:ext cx="261477" cy="262624"/>
          </a:xfrm>
          <a:custGeom>
            <a:avLst/>
            <a:gdLst>
              <a:gd name="connsiteX0" fmla="*/ 103695 w 402347"/>
              <a:gd name="connsiteY0" fmla="*/ 28281 h 414780"/>
              <a:gd name="connsiteX1" fmla="*/ 47134 w 402347"/>
              <a:gd name="connsiteY1" fmla="*/ 84841 h 414780"/>
              <a:gd name="connsiteX2" fmla="*/ 18853 w 402347"/>
              <a:gd name="connsiteY2" fmla="*/ 103695 h 414780"/>
              <a:gd name="connsiteX3" fmla="*/ 0 w 402347"/>
              <a:gd name="connsiteY3" fmla="*/ 188536 h 414780"/>
              <a:gd name="connsiteX4" fmla="*/ 28280 w 402347"/>
              <a:gd name="connsiteY4" fmla="*/ 311085 h 414780"/>
              <a:gd name="connsiteX5" fmla="*/ 37707 w 402347"/>
              <a:gd name="connsiteY5" fmla="*/ 348792 h 414780"/>
              <a:gd name="connsiteX6" fmla="*/ 65987 w 402347"/>
              <a:gd name="connsiteY6" fmla="*/ 367646 h 414780"/>
              <a:gd name="connsiteX7" fmla="*/ 131975 w 402347"/>
              <a:gd name="connsiteY7" fmla="*/ 414780 h 414780"/>
              <a:gd name="connsiteX8" fmla="*/ 292231 w 402347"/>
              <a:gd name="connsiteY8" fmla="*/ 367646 h 414780"/>
              <a:gd name="connsiteX9" fmla="*/ 386499 w 402347"/>
              <a:gd name="connsiteY9" fmla="*/ 273378 h 414780"/>
              <a:gd name="connsiteX10" fmla="*/ 377072 w 402347"/>
              <a:gd name="connsiteY10" fmla="*/ 84841 h 414780"/>
              <a:gd name="connsiteX11" fmla="*/ 311084 w 402347"/>
              <a:gd name="connsiteY11" fmla="*/ 18854 h 414780"/>
              <a:gd name="connsiteX12" fmla="*/ 216816 w 402347"/>
              <a:gd name="connsiteY12" fmla="*/ 0 h 414780"/>
              <a:gd name="connsiteX13" fmla="*/ 141402 w 402347"/>
              <a:gd name="connsiteY13" fmla="*/ 9427 h 414780"/>
              <a:gd name="connsiteX14" fmla="*/ 103695 w 402347"/>
              <a:gd name="connsiteY14" fmla="*/ 28281 h 41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2347" h="414780">
                <a:moveTo>
                  <a:pt x="103695" y="28281"/>
                </a:moveTo>
                <a:cubicBezTo>
                  <a:pt x="87984" y="40850"/>
                  <a:pt x="67062" y="67127"/>
                  <a:pt x="47134" y="84841"/>
                </a:cubicBezTo>
                <a:cubicBezTo>
                  <a:pt x="38666" y="92368"/>
                  <a:pt x="25931" y="94848"/>
                  <a:pt x="18853" y="103695"/>
                </a:cubicBezTo>
                <a:cubicBezTo>
                  <a:pt x="9083" y="115907"/>
                  <a:pt x="96" y="187962"/>
                  <a:pt x="0" y="188536"/>
                </a:cubicBezTo>
                <a:cubicBezTo>
                  <a:pt x="17709" y="347919"/>
                  <a:pt x="-6622" y="218012"/>
                  <a:pt x="28280" y="311085"/>
                </a:cubicBezTo>
                <a:cubicBezTo>
                  <a:pt x="32829" y="323216"/>
                  <a:pt x="30520" y="338012"/>
                  <a:pt x="37707" y="348792"/>
                </a:cubicBezTo>
                <a:cubicBezTo>
                  <a:pt x="43991" y="358219"/>
                  <a:pt x="57283" y="360393"/>
                  <a:pt x="65987" y="367646"/>
                </a:cubicBezTo>
                <a:cubicBezTo>
                  <a:pt x="123311" y="415416"/>
                  <a:pt x="62204" y="379894"/>
                  <a:pt x="131975" y="414780"/>
                </a:cubicBezTo>
                <a:cubicBezTo>
                  <a:pt x="180613" y="404357"/>
                  <a:pt x="250291" y="406359"/>
                  <a:pt x="292231" y="367646"/>
                </a:cubicBezTo>
                <a:cubicBezTo>
                  <a:pt x="324885" y="337505"/>
                  <a:pt x="386499" y="273378"/>
                  <a:pt x="386499" y="273378"/>
                </a:cubicBezTo>
                <a:cubicBezTo>
                  <a:pt x="403870" y="203896"/>
                  <a:pt x="414526" y="180555"/>
                  <a:pt x="377072" y="84841"/>
                </a:cubicBezTo>
                <a:cubicBezTo>
                  <a:pt x="365737" y="55873"/>
                  <a:pt x="341587" y="24955"/>
                  <a:pt x="311084" y="18854"/>
                </a:cubicBezTo>
                <a:lnTo>
                  <a:pt x="216816" y="0"/>
                </a:lnTo>
                <a:cubicBezTo>
                  <a:pt x="191678" y="3142"/>
                  <a:pt x="166327" y="4895"/>
                  <a:pt x="141402" y="9427"/>
                </a:cubicBezTo>
                <a:cubicBezTo>
                  <a:pt x="131625" y="11205"/>
                  <a:pt x="119406" y="15712"/>
                  <a:pt x="103695" y="2828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35C30-0A38-466E-88A9-185E144D24A5}"/>
              </a:ext>
            </a:extLst>
          </p:cNvPr>
          <p:cNvCxnSpPr/>
          <p:nvPr/>
        </p:nvCxnSpPr>
        <p:spPr>
          <a:xfrm>
            <a:off x="1979712" y="2492896"/>
            <a:ext cx="1800200" cy="1111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C117E2-D049-4157-A62A-AB092D24D62A}"/>
              </a:ext>
            </a:extLst>
          </p:cNvPr>
          <p:cNvSpPr txBox="1"/>
          <p:nvPr/>
        </p:nvSpPr>
        <p:spPr>
          <a:xfrm>
            <a:off x="647057" y="127004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Welke soort zien we hier ?</a:t>
            </a:r>
          </a:p>
        </p:txBody>
      </p:sp>
    </p:spTree>
    <p:extLst>
      <p:ext uri="{BB962C8B-B14F-4D97-AF65-F5344CB8AC3E}">
        <p14:creationId xmlns:p14="http://schemas.microsoft.com/office/powerpoint/2010/main" val="643989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2919D-E507-4BD3-BE6B-C657C06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2</a:t>
            </a:fld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62714-75C4-44FC-800F-0454036DB96A}"/>
              </a:ext>
            </a:extLst>
          </p:cNvPr>
          <p:cNvSpPr txBox="1"/>
          <p:nvPr/>
        </p:nvSpPr>
        <p:spPr>
          <a:xfrm>
            <a:off x="6156176" y="5865882"/>
            <a:ext cx="2987824" cy="9921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82303-9348-489F-8A21-4A96631375EE}"/>
              </a:ext>
            </a:extLst>
          </p:cNvPr>
          <p:cNvSpPr txBox="1"/>
          <p:nvPr/>
        </p:nvSpPr>
        <p:spPr>
          <a:xfrm>
            <a:off x="6372200" y="586588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 Vraag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D52C0-4D02-4B49-B73D-6FCC3D27275B}"/>
              </a:ext>
            </a:extLst>
          </p:cNvPr>
          <p:cNvSpPr txBox="1"/>
          <p:nvPr/>
        </p:nvSpPr>
        <p:spPr>
          <a:xfrm>
            <a:off x="88563" y="5380672"/>
            <a:ext cx="5994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Kleine </a:t>
            </a:r>
            <a:r>
              <a:rPr lang="nl-BE" b="1" dirty="0" err="1">
                <a:solidFill>
                  <a:srgbClr val="FF0000"/>
                </a:solidFill>
              </a:rPr>
              <a:t>roodoogjuffer-</a:t>
            </a:r>
            <a:r>
              <a:rPr lang="nl-BE" b="1" i="1" dirty="0" err="1">
                <a:solidFill>
                  <a:srgbClr val="FF0000"/>
                </a:solidFill>
              </a:rPr>
              <a:t>Erythromma</a:t>
            </a:r>
            <a:r>
              <a:rPr lang="nl-BE" b="1" i="1" dirty="0">
                <a:solidFill>
                  <a:srgbClr val="FF0000"/>
                </a:solidFill>
              </a:rPr>
              <a:t> </a:t>
            </a:r>
            <a:r>
              <a:rPr lang="nl-BE" b="1" i="1" dirty="0" err="1">
                <a:solidFill>
                  <a:srgbClr val="FF0000"/>
                </a:solidFill>
              </a:rPr>
              <a:t>viridulum</a:t>
            </a:r>
            <a:endParaRPr lang="nl-BE" b="1" i="1" dirty="0">
              <a:solidFill>
                <a:srgbClr val="FF0000"/>
              </a:solidFill>
            </a:endParaRPr>
          </a:p>
          <a:p>
            <a:r>
              <a:rPr lang="nl-BE" dirty="0">
                <a:solidFill>
                  <a:srgbClr val="FF0000"/>
                </a:solidFill>
              </a:rPr>
              <a:t>De roodgekleurde delen zijn in werkelijkheid blauw en de blauwe (ogen), rood. S 8 is op zijkant gedeeltelijk blauw gekleurd, bij Grote </a:t>
            </a:r>
            <a:r>
              <a:rPr lang="nl-BE" dirty="0" err="1">
                <a:solidFill>
                  <a:srgbClr val="FF0000"/>
                </a:solidFill>
              </a:rPr>
              <a:t>roodoogjuffer</a:t>
            </a:r>
            <a:r>
              <a:rPr lang="nl-BE" i="1" dirty="0" err="1">
                <a:solidFill>
                  <a:srgbClr val="FF0000"/>
                </a:solidFill>
              </a:rPr>
              <a:t>-Erythromma</a:t>
            </a:r>
            <a:r>
              <a:rPr lang="nl-BE" i="1" dirty="0">
                <a:solidFill>
                  <a:srgbClr val="FF0000"/>
                </a:solidFill>
              </a:rPr>
              <a:t> </a:t>
            </a:r>
            <a:r>
              <a:rPr lang="nl-BE" i="1" dirty="0" err="1">
                <a:solidFill>
                  <a:srgbClr val="FF0000"/>
                </a:solidFill>
              </a:rPr>
              <a:t>najas</a:t>
            </a:r>
            <a:r>
              <a:rPr lang="nl-BE" i="1" dirty="0">
                <a:solidFill>
                  <a:srgbClr val="FF0000"/>
                </a:solidFill>
              </a:rPr>
              <a:t> </a:t>
            </a:r>
            <a:r>
              <a:rPr lang="nl-BE" dirty="0">
                <a:solidFill>
                  <a:srgbClr val="FF0000"/>
                </a:solidFill>
              </a:rPr>
              <a:t>zwart</a:t>
            </a:r>
            <a:r>
              <a:rPr lang="nl-BE" i="1" dirty="0">
                <a:solidFill>
                  <a:srgbClr val="FF0000"/>
                </a:solidFill>
              </a:rPr>
              <a:t> </a:t>
            </a:r>
            <a:r>
              <a:rPr lang="nl-BE" dirty="0">
                <a:solidFill>
                  <a:srgbClr val="FF0000"/>
                </a:solidFill>
              </a:rPr>
              <a:t>(enkel op S 9 en 10)</a:t>
            </a:r>
          </a:p>
        </p:txBody>
      </p:sp>
      <p:pic>
        <p:nvPicPr>
          <p:cNvPr id="1028" name="Picture 4" descr="Kleine roodoogjuffer (Erythromma viridulum) ">
            <a:extLst>
              <a:ext uri="{FF2B5EF4-FFF2-40B4-BE49-F238E27FC236}">
                <a16:creationId xmlns:a16="http://schemas.microsoft.com/office/drawing/2014/main" id="{449ACFB3-589D-4830-BC04-D50B27CC1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0" y="357668"/>
            <a:ext cx="7466640" cy="497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56AB4E-1A42-4FD5-8503-1CC5FA19582B}"/>
              </a:ext>
            </a:extLst>
          </p:cNvPr>
          <p:cNvCxnSpPr/>
          <p:nvPr/>
        </p:nvCxnSpPr>
        <p:spPr>
          <a:xfrm flipV="1">
            <a:off x="5796136" y="4509120"/>
            <a:ext cx="1080120" cy="50405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877F8F-95C4-4F27-8918-6B5887FD781B}"/>
              </a:ext>
            </a:extLst>
          </p:cNvPr>
          <p:cNvCxnSpPr/>
          <p:nvPr/>
        </p:nvCxnSpPr>
        <p:spPr>
          <a:xfrm flipH="1">
            <a:off x="3347864" y="1196752"/>
            <a:ext cx="792088" cy="864096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F2B8781-E215-4B0B-944E-A5C44944346E}"/>
              </a:ext>
            </a:extLst>
          </p:cNvPr>
          <p:cNvSpPr txBox="1"/>
          <p:nvPr/>
        </p:nvSpPr>
        <p:spPr>
          <a:xfrm>
            <a:off x="5129808" y="611977"/>
            <a:ext cx="25202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200" dirty="0"/>
              <a:t>Welke soort ?</a:t>
            </a:r>
          </a:p>
        </p:txBody>
      </p:sp>
    </p:spTree>
    <p:extLst>
      <p:ext uri="{BB962C8B-B14F-4D97-AF65-F5344CB8AC3E}">
        <p14:creationId xmlns:p14="http://schemas.microsoft.com/office/powerpoint/2010/main" val="2104121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B893533-7866-43B1-9AC3-7CE2B1953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76" y="248919"/>
            <a:ext cx="7178953" cy="6448425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4CCAEC-C4EE-4016-943B-69C9C1E2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20</a:t>
            </a:fld>
            <a:endParaRPr lang="nl-B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" name="Inkt 204">
                <a:extLst>
                  <a:ext uri="{FF2B5EF4-FFF2-40B4-BE49-F238E27FC236}">
                    <a16:creationId xmlns:a16="http://schemas.microsoft.com/office/drawing/2014/main" id="{7B58B126-CCA2-4CAA-9BCF-03B56785E3D0}"/>
                  </a:ext>
                </a:extLst>
              </p14:cNvPr>
              <p14:cNvContentPartPr/>
              <p14:nvPr/>
            </p14:nvContentPartPr>
            <p14:xfrm>
              <a:off x="-1039058" y="3772842"/>
              <a:ext cx="360" cy="360"/>
            </p14:xfrm>
          </p:contentPart>
        </mc:Choice>
        <mc:Fallback xmlns="">
          <p:pic>
            <p:nvPicPr>
              <p:cNvPr id="205" name="Inkt 204">
                <a:extLst>
                  <a:ext uri="{FF2B5EF4-FFF2-40B4-BE49-F238E27FC236}">
                    <a16:creationId xmlns:a16="http://schemas.microsoft.com/office/drawing/2014/main" id="{7B58B126-CCA2-4CAA-9BCF-03B56785E3D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-1057058" y="3754842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A2F8409-F201-4DDF-942D-986DDC7067AC}"/>
              </a:ext>
            </a:extLst>
          </p:cNvPr>
          <p:cNvSpPr/>
          <p:nvPr/>
        </p:nvSpPr>
        <p:spPr>
          <a:xfrm>
            <a:off x="7919373" y="1628800"/>
            <a:ext cx="1006594" cy="43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546DCF6A-BB82-42E1-B819-0EE7BDF94A6C}"/>
              </a:ext>
            </a:extLst>
          </p:cNvPr>
          <p:cNvSpPr/>
          <p:nvPr/>
        </p:nvSpPr>
        <p:spPr>
          <a:xfrm>
            <a:off x="7926641" y="1620424"/>
            <a:ext cx="1006594" cy="43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D55F6F06-DA48-4CB3-ABF1-0F3DDED7054D}"/>
              </a:ext>
            </a:extLst>
          </p:cNvPr>
          <p:cNvSpPr/>
          <p:nvPr/>
        </p:nvSpPr>
        <p:spPr>
          <a:xfrm>
            <a:off x="7926641" y="2565396"/>
            <a:ext cx="1006594" cy="7366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84FD93-4D48-4542-B99F-A7C8E97B1D4D}"/>
              </a:ext>
            </a:extLst>
          </p:cNvPr>
          <p:cNvSpPr/>
          <p:nvPr/>
        </p:nvSpPr>
        <p:spPr>
          <a:xfrm>
            <a:off x="7926641" y="5288798"/>
            <a:ext cx="1006594" cy="256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CE6CF1D-C5DE-4747-9CE3-2BEA1669D191}"/>
              </a:ext>
            </a:extLst>
          </p:cNvPr>
          <p:cNvSpPr/>
          <p:nvPr/>
        </p:nvSpPr>
        <p:spPr>
          <a:xfrm>
            <a:off x="7867786" y="5612260"/>
            <a:ext cx="1122766" cy="43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950950-718C-4A55-ABF4-41520CC84E5B}"/>
              </a:ext>
            </a:extLst>
          </p:cNvPr>
          <p:cNvSpPr txBox="1"/>
          <p:nvPr/>
        </p:nvSpPr>
        <p:spPr>
          <a:xfrm flipH="1">
            <a:off x="7668344" y="1138570"/>
            <a:ext cx="53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1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CBFC5F49-862F-4871-84ED-3F958E0368B0}"/>
              </a:ext>
            </a:extLst>
          </p:cNvPr>
          <p:cNvSpPr txBox="1"/>
          <p:nvPr/>
        </p:nvSpPr>
        <p:spPr>
          <a:xfrm>
            <a:off x="7620000" y="2064093"/>
            <a:ext cx="25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2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CBB0D8AF-965A-459F-92BA-DF7CFA18CA85}"/>
              </a:ext>
            </a:extLst>
          </p:cNvPr>
          <p:cNvSpPr txBox="1"/>
          <p:nvPr/>
        </p:nvSpPr>
        <p:spPr>
          <a:xfrm>
            <a:off x="179513" y="271033"/>
            <a:ext cx="1512168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l-BE" sz="2800" b="1" dirty="0"/>
              <a:t>Vraag 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91D44D-4D39-45F8-9247-82C8E74236F6}"/>
              </a:ext>
            </a:extLst>
          </p:cNvPr>
          <p:cNvSpPr txBox="1"/>
          <p:nvPr/>
        </p:nvSpPr>
        <p:spPr>
          <a:xfrm>
            <a:off x="7504830" y="6256571"/>
            <a:ext cx="25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8AD58A-2AD1-418B-8CDB-B89C3677953F}"/>
              </a:ext>
            </a:extLst>
          </p:cNvPr>
          <p:cNvSpPr/>
          <p:nvPr/>
        </p:nvSpPr>
        <p:spPr>
          <a:xfrm>
            <a:off x="7893850" y="4712036"/>
            <a:ext cx="1070638" cy="472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2E9C8A-0A5F-4EC0-B238-AE6F5C7422FB}"/>
              </a:ext>
            </a:extLst>
          </p:cNvPr>
          <p:cNvSpPr/>
          <p:nvPr/>
        </p:nvSpPr>
        <p:spPr>
          <a:xfrm>
            <a:off x="5724128" y="548680"/>
            <a:ext cx="720080" cy="245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CCCCA4-A1DD-4B83-878B-01F2FB022D0C}"/>
              </a:ext>
            </a:extLst>
          </p:cNvPr>
          <p:cNvSpPr/>
          <p:nvPr/>
        </p:nvSpPr>
        <p:spPr>
          <a:xfrm>
            <a:off x="4716016" y="794253"/>
            <a:ext cx="1152128" cy="275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E0BE4887-149C-47BE-9CBB-5324C73E2DA4}"/>
              </a:ext>
            </a:extLst>
          </p:cNvPr>
          <p:cNvSpPr>
            <a:spLocks noGrp="1"/>
          </p:cNvSpPr>
          <p:nvPr/>
        </p:nvSpPr>
        <p:spPr>
          <a:xfrm>
            <a:off x="179512" y="1101612"/>
            <a:ext cx="1604566" cy="561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800" dirty="0"/>
              <a:t>Van welk</a:t>
            </a:r>
            <a:r>
              <a:rPr lang="nl-BE" sz="1800" b="1" dirty="0"/>
              <a:t> </a:t>
            </a:r>
            <a:r>
              <a:rPr lang="nl-BE" sz="1800" b="1" dirty="0">
                <a:solidFill>
                  <a:srgbClr val="FF0000"/>
                </a:solidFill>
              </a:rPr>
              <a:t>libellengenus</a:t>
            </a:r>
            <a:r>
              <a:rPr lang="nl-BE" sz="1800" dirty="0">
                <a:solidFill>
                  <a:srgbClr val="FF0000"/>
                </a:solidFill>
              </a:rPr>
              <a:t> </a:t>
            </a:r>
            <a:r>
              <a:rPr lang="nl-BE" sz="1800" dirty="0"/>
              <a:t>tonen we hier een tabel ?</a:t>
            </a:r>
          </a:p>
          <a:p>
            <a:endParaRPr lang="nl-BE" sz="1800" dirty="0"/>
          </a:p>
          <a:p>
            <a:endParaRPr lang="nl-BE" sz="1800" dirty="0"/>
          </a:p>
          <a:p>
            <a:r>
              <a:rPr lang="nl-BE" sz="1800" u="sng" dirty="0"/>
              <a:t>Vul in:</a:t>
            </a:r>
          </a:p>
          <a:p>
            <a:pPr marL="285750" indent="-285750">
              <a:buFontTx/>
              <a:buChar char="-"/>
            </a:pPr>
            <a:r>
              <a:rPr lang="nl-BE" sz="1800" b="1" dirty="0">
                <a:solidFill>
                  <a:srgbClr val="FF0000"/>
                </a:solidFill>
              </a:rPr>
              <a:t>Genus</a:t>
            </a:r>
          </a:p>
          <a:p>
            <a:pPr marL="285750" indent="-285750">
              <a:buFontTx/>
              <a:buChar char="-"/>
            </a:pPr>
            <a:endParaRPr lang="nl-BE" sz="800" b="1" dirty="0">
              <a:solidFill>
                <a:srgbClr val="FF0000"/>
              </a:solidFill>
            </a:endParaRPr>
          </a:p>
          <a:p>
            <a:r>
              <a:rPr lang="nl-BE" sz="1800" u="sng" dirty="0"/>
              <a:t>Vul in:</a:t>
            </a:r>
          </a:p>
          <a:p>
            <a:r>
              <a:rPr lang="nl-BE" sz="1800" dirty="0"/>
              <a:t>Voor elke rode rechthoek:</a:t>
            </a:r>
          </a:p>
          <a:p>
            <a:pPr marL="285750" indent="-285750">
              <a:buFontTx/>
              <a:buChar char="-"/>
            </a:pPr>
            <a:r>
              <a:rPr lang="nl-BE" sz="1800" b="1" dirty="0">
                <a:solidFill>
                  <a:srgbClr val="FF0000"/>
                </a:solidFill>
              </a:rPr>
              <a:t>Nummer</a:t>
            </a:r>
          </a:p>
          <a:p>
            <a:pPr marL="285750" indent="-285750">
              <a:buFontTx/>
              <a:buChar char="-"/>
            </a:pPr>
            <a:r>
              <a:rPr lang="nl-BE" sz="1800" b="1" dirty="0">
                <a:solidFill>
                  <a:srgbClr val="FF0000"/>
                </a:solidFill>
              </a:rPr>
              <a:t>Verborgen soortnaam</a:t>
            </a:r>
          </a:p>
          <a:p>
            <a:r>
              <a:rPr lang="nl-BE" sz="3200" dirty="0"/>
              <a:t>Bv 1. xx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FFB1CC-F375-4449-BB61-64892F77B2D5}"/>
              </a:ext>
            </a:extLst>
          </p:cNvPr>
          <p:cNvSpPr txBox="1"/>
          <p:nvPr/>
        </p:nvSpPr>
        <p:spPr>
          <a:xfrm>
            <a:off x="0" y="2207583"/>
            <a:ext cx="185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err="1"/>
              <a:t>Gomphus</a:t>
            </a:r>
            <a:endParaRPr lang="nl-BE" sz="3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54CAB0-D3B3-4F2C-85C1-037191C50159}"/>
              </a:ext>
            </a:extLst>
          </p:cNvPr>
          <p:cNvSpPr txBox="1"/>
          <p:nvPr/>
        </p:nvSpPr>
        <p:spPr>
          <a:xfrm>
            <a:off x="7581297" y="3772842"/>
            <a:ext cx="17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995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8AC3F-8391-4BF9-B9EC-480F7D25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115" y="-82432"/>
            <a:ext cx="5050904" cy="1143000"/>
          </a:xfrm>
        </p:spPr>
        <p:txBody>
          <a:bodyPr>
            <a:normAutofit/>
          </a:bodyPr>
          <a:lstStyle/>
          <a:p>
            <a:r>
              <a:rPr lang="nl-BE" dirty="0"/>
              <a:t>Welke soort?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B6AA755-6CBF-4FAA-8470-D8877CB5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21</a:t>
            </a:fld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55268E-A159-401F-80C1-ECF659E3B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2" y="876454"/>
            <a:ext cx="8096827" cy="443462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3E9CA4-3493-4EE8-B7BB-2CA3AB69167A}"/>
              </a:ext>
            </a:extLst>
          </p:cNvPr>
          <p:cNvSpPr txBox="1"/>
          <p:nvPr/>
        </p:nvSpPr>
        <p:spPr>
          <a:xfrm>
            <a:off x="6188434" y="90639"/>
            <a:ext cx="2832699" cy="6789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49BB8-BC23-454C-8245-50D1DE72CF9F}"/>
              </a:ext>
            </a:extLst>
          </p:cNvPr>
          <p:cNvSpPr txBox="1"/>
          <p:nvPr/>
        </p:nvSpPr>
        <p:spPr>
          <a:xfrm>
            <a:off x="6553200" y="30223"/>
            <a:ext cx="2395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A4DBA2-7F91-4487-A682-E917F52E7A95}"/>
              </a:ext>
            </a:extLst>
          </p:cNvPr>
          <p:cNvSpPr txBox="1"/>
          <p:nvPr/>
        </p:nvSpPr>
        <p:spPr>
          <a:xfrm>
            <a:off x="8244408" y="6453336"/>
            <a:ext cx="57606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93DBB-C76F-4E8B-B264-3E409FFA997A}"/>
              </a:ext>
            </a:extLst>
          </p:cNvPr>
          <p:cNvSpPr txBox="1"/>
          <p:nvPr/>
        </p:nvSpPr>
        <p:spPr>
          <a:xfrm>
            <a:off x="405367" y="535098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FF0000"/>
                </a:solidFill>
              </a:rPr>
              <a:t>Beekoeverlibel</a:t>
            </a:r>
            <a:r>
              <a:rPr lang="nl-BE" b="1" i="1" dirty="0" err="1">
                <a:solidFill>
                  <a:srgbClr val="FF0000"/>
                </a:solidFill>
              </a:rPr>
              <a:t>-Orthetrum</a:t>
            </a:r>
            <a:r>
              <a:rPr lang="nl-BE" b="1" i="1" dirty="0">
                <a:solidFill>
                  <a:srgbClr val="FF0000"/>
                </a:solidFill>
              </a:rPr>
              <a:t> </a:t>
            </a:r>
            <a:r>
              <a:rPr lang="nl-BE" b="1" i="1" dirty="0" err="1">
                <a:solidFill>
                  <a:srgbClr val="FF0000"/>
                </a:solidFill>
              </a:rPr>
              <a:t>coerulescens</a:t>
            </a:r>
            <a:r>
              <a:rPr lang="nl-BE" b="1" dirty="0">
                <a:solidFill>
                  <a:srgbClr val="FF0000"/>
                </a:solidFill>
              </a:rPr>
              <a:t>, niet uitgekleurd  mannetje</a:t>
            </a:r>
          </a:p>
          <a:p>
            <a:r>
              <a:rPr lang="nl-BE" dirty="0">
                <a:solidFill>
                  <a:srgbClr val="FF0000"/>
                </a:solidFill>
              </a:rPr>
              <a:t>Groot okergeel </a:t>
            </a:r>
            <a:r>
              <a:rPr lang="nl-BE" dirty="0" err="1">
                <a:solidFill>
                  <a:srgbClr val="FF0000"/>
                </a:solidFill>
              </a:rPr>
              <a:t>pterostigma</a:t>
            </a:r>
            <a:r>
              <a:rPr lang="nl-BE" dirty="0">
                <a:solidFill>
                  <a:srgbClr val="FF0000"/>
                </a:solidFill>
              </a:rPr>
              <a:t> 3mm+      Geen gele vlekken op </a:t>
            </a:r>
            <a:r>
              <a:rPr lang="nl-BE" dirty="0" err="1">
                <a:solidFill>
                  <a:srgbClr val="FF0000"/>
                </a:solidFill>
              </a:rPr>
              <a:t>achtervleugels</a:t>
            </a:r>
            <a:r>
              <a:rPr lang="nl-BE" dirty="0">
                <a:solidFill>
                  <a:srgbClr val="FF0000"/>
                </a:solidFill>
              </a:rPr>
              <a:t> &lt;&gt; Vuurlibel</a:t>
            </a:r>
          </a:p>
          <a:p>
            <a:r>
              <a:rPr lang="nl-BE" dirty="0">
                <a:solidFill>
                  <a:srgbClr val="FF0000"/>
                </a:solidFill>
              </a:rPr>
              <a:t>Tussen aders </a:t>
            </a:r>
            <a:r>
              <a:rPr lang="nl-BE" dirty="0" err="1">
                <a:solidFill>
                  <a:srgbClr val="FF0000"/>
                </a:solidFill>
              </a:rPr>
              <a:t>Rs</a:t>
            </a:r>
            <a:r>
              <a:rPr lang="nl-BE" dirty="0">
                <a:solidFill>
                  <a:srgbClr val="FF0000"/>
                </a:solidFill>
              </a:rPr>
              <a:t> en </a:t>
            </a:r>
            <a:r>
              <a:rPr lang="nl-BE" dirty="0" err="1">
                <a:solidFill>
                  <a:srgbClr val="FF0000"/>
                </a:solidFill>
              </a:rPr>
              <a:t>Rspl</a:t>
            </a: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nl-BE" b="1" dirty="0">
                <a:solidFill>
                  <a:srgbClr val="FF0000"/>
                </a:solidFill>
              </a:rPr>
              <a:t>geen of zelden 1 of 2 </a:t>
            </a:r>
            <a:r>
              <a:rPr lang="nl-BE" b="1" dirty="0" err="1">
                <a:solidFill>
                  <a:srgbClr val="FF0000"/>
                </a:solidFill>
              </a:rPr>
              <a:t>celverdubbelingen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dirty="0">
                <a:solidFill>
                  <a:srgbClr val="FF0000"/>
                </a:solidFill>
              </a:rPr>
              <a:t>&lt;&gt; Zuidelijke oeverlibel, </a:t>
            </a:r>
            <a:r>
              <a:rPr lang="nl-BE" i="1" dirty="0" err="1">
                <a:solidFill>
                  <a:srgbClr val="FF0000"/>
                </a:solidFill>
              </a:rPr>
              <a:t>Orthetrum</a:t>
            </a:r>
            <a:r>
              <a:rPr lang="nl-BE" i="1" dirty="0">
                <a:solidFill>
                  <a:srgbClr val="FF0000"/>
                </a:solidFill>
              </a:rPr>
              <a:t> </a:t>
            </a:r>
            <a:r>
              <a:rPr lang="nl-BE" i="1" dirty="0" err="1">
                <a:solidFill>
                  <a:srgbClr val="FF0000"/>
                </a:solidFill>
              </a:rPr>
              <a:t>brunneum</a:t>
            </a:r>
            <a:r>
              <a:rPr lang="nl-BE" dirty="0">
                <a:solidFill>
                  <a:srgbClr val="FF0000"/>
                </a:solidFill>
              </a:rPr>
              <a:t>: (4 tot 6 </a:t>
            </a:r>
            <a:r>
              <a:rPr lang="nl-BE" dirty="0" err="1">
                <a:solidFill>
                  <a:srgbClr val="FF0000"/>
                </a:solidFill>
              </a:rPr>
              <a:t>celverdubbelingen</a:t>
            </a:r>
            <a:r>
              <a:rPr lang="nl-BE" dirty="0">
                <a:solidFill>
                  <a:srgbClr val="FF0000"/>
                </a:solidFill>
              </a:rPr>
              <a:t>), lichte antehumerale strepen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6E8DDC-EB5A-40CC-B819-4DC5B932C452}"/>
              </a:ext>
            </a:extLst>
          </p:cNvPr>
          <p:cNvCxnSpPr>
            <a:cxnSpLocks/>
          </p:cNvCxnSpPr>
          <p:nvPr/>
        </p:nvCxnSpPr>
        <p:spPr>
          <a:xfrm flipH="1">
            <a:off x="6527026" y="3717032"/>
            <a:ext cx="1224136" cy="72008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DE4061-CA86-4F04-9DE9-CE431C02620B}"/>
              </a:ext>
            </a:extLst>
          </p:cNvPr>
          <p:cNvCxnSpPr>
            <a:cxnSpLocks/>
          </p:cNvCxnSpPr>
          <p:nvPr/>
        </p:nvCxnSpPr>
        <p:spPr>
          <a:xfrm>
            <a:off x="1331640" y="1772816"/>
            <a:ext cx="720080" cy="1224136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14FB17-17C5-477C-B721-FF104BD9D6FA}"/>
              </a:ext>
            </a:extLst>
          </p:cNvPr>
          <p:cNvSpPr/>
          <p:nvPr/>
        </p:nvSpPr>
        <p:spPr>
          <a:xfrm>
            <a:off x="2298372" y="3163455"/>
            <a:ext cx="712683" cy="226290"/>
          </a:xfrm>
          <a:custGeom>
            <a:avLst/>
            <a:gdLst>
              <a:gd name="connsiteX0" fmla="*/ 6101 w 712683"/>
              <a:gd name="connsiteY0" fmla="*/ 157018 h 226290"/>
              <a:gd name="connsiteX1" fmla="*/ 47664 w 712683"/>
              <a:gd name="connsiteY1" fmla="*/ 152400 h 226290"/>
              <a:gd name="connsiteX2" fmla="*/ 61519 w 712683"/>
              <a:gd name="connsiteY2" fmla="*/ 147781 h 226290"/>
              <a:gd name="connsiteX3" fmla="*/ 79992 w 712683"/>
              <a:gd name="connsiteY3" fmla="*/ 143163 h 226290"/>
              <a:gd name="connsiteX4" fmla="*/ 130792 w 712683"/>
              <a:gd name="connsiteY4" fmla="*/ 133927 h 226290"/>
              <a:gd name="connsiteX5" fmla="*/ 190828 w 712683"/>
              <a:gd name="connsiteY5" fmla="*/ 129309 h 226290"/>
              <a:gd name="connsiteX6" fmla="*/ 250864 w 712683"/>
              <a:gd name="connsiteY6" fmla="*/ 115454 h 226290"/>
              <a:gd name="connsiteX7" fmla="*/ 287810 w 712683"/>
              <a:gd name="connsiteY7" fmla="*/ 101600 h 226290"/>
              <a:gd name="connsiteX8" fmla="*/ 444828 w 712683"/>
              <a:gd name="connsiteY8" fmla="*/ 69272 h 226290"/>
              <a:gd name="connsiteX9" fmla="*/ 463301 w 712683"/>
              <a:gd name="connsiteY9" fmla="*/ 64654 h 226290"/>
              <a:gd name="connsiteX10" fmla="*/ 495628 w 712683"/>
              <a:gd name="connsiteY10" fmla="*/ 50800 h 226290"/>
              <a:gd name="connsiteX11" fmla="*/ 527955 w 712683"/>
              <a:gd name="connsiteY11" fmla="*/ 46181 h 226290"/>
              <a:gd name="connsiteX12" fmla="*/ 541810 w 712683"/>
              <a:gd name="connsiteY12" fmla="*/ 41563 h 226290"/>
              <a:gd name="connsiteX13" fmla="*/ 578755 w 712683"/>
              <a:gd name="connsiteY13" fmla="*/ 27709 h 226290"/>
              <a:gd name="connsiteX14" fmla="*/ 601846 w 712683"/>
              <a:gd name="connsiteY14" fmla="*/ 23090 h 226290"/>
              <a:gd name="connsiteX15" fmla="*/ 620319 w 712683"/>
              <a:gd name="connsiteY15" fmla="*/ 18472 h 226290"/>
              <a:gd name="connsiteX16" fmla="*/ 708064 w 712683"/>
              <a:gd name="connsiteY16" fmla="*/ 0 h 226290"/>
              <a:gd name="connsiteX17" fmla="*/ 712683 w 712683"/>
              <a:gd name="connsiteY17" fmla="*/ 18472 h 226290"/>
              <a:gd name="connsiteX18" fmla="*/ 708064 w 712683"/>
              <a:gd name="connsiteY18" fmla="*/ 32327 h 226290"/>
              <a:gd name="connsiteX19" fmla="*/ 694210 w 712683"/>
              <a:gd name="connsiteY19" fmla="*/ 36945 h 226290"/>
              <a:gd name="connsiteX20" fmla="*/ 648028 w 712683"/>
              <a:gd name="connsiteY20" fmla="*/ 41563 h 226290"/>
              <a:gd name="connsiteX21" fmla="*/ 597228 w 712683"/>
              <a:gd name="connsiteY21" fmla="*/ 60036 h 226290"/>
              <a:gd name="connsiteX22" fmla="*/ 564901 w 712683"/>
              <a:gd name="connsiteY22" fmla="*/ 78509 h 226290"/>
              <a:gd name="connsiteX23" fmla="*/ 527955 w 712683"/>
              <a:gd name="connsiteY23" fmla="*/ 92363 h 226290"/>
              <a:gd name="connsiteX24" fmla="*/ 491010 w 712683"/>
              <a:gd name="connsiteY24" fmla="*/ 115454 h 226290"/>
              <a:gd name="connsiteX25" fmla="*/ 426355 w 712683"/>
              <a:gd name="connsiteY25" fmla="*/ 133927 h 226290"/>
              <a:gd name="connsiteX26" fmla="*/ 389410 w 712683"/>
              <a:gd name="connsiteY26" fmla="*/ 147781 h 226290"/>
              <a:gd name="connsiteX27" fmla="*/ 370937 w 712683"/>
              <a:gd name="connsiteY27" fmla="*/ 157018 h 226290"/>
              <a:gd name="connsiteX28" fmla="*/ 347846 w 712683"/>
              <a:gd name="connsiteY28" fmla="*/ 161636 h 226290"/>
              <a:gd name="connsiteX29" fmla="*/ 320137 w 712683"/>
              <a:gd name="connsiteY29" fmla="*/ 170872 h 226290"/>
              <a:gd name="connsiteX30" fmla="*/ 306283 w 712683"/>
              <a:gd name="connsiteY30" fmla="*/ 175490 h 226290"/>
              <a:gd name="connsiteX31" fmla="*/ 278573 w 712683"/>
              <a:gd name="connsiteY31" fmla="*/ 193963 h 226290"/>
              <a:gd name="connsiteX32" fmla="*/ 264719 w 712683"/>
              <a:gd name="connsiteY32" fmla="*/ 207818 h 226290"/>
              <a:gd name="connsiteX33" fmla="*/ 237010 w 712683"/>
              <a:gd name="connsiteY33" fmla="*/ 212436 h 226290"/>
              <a:gd name="connsiteX34" fmla="*/ 195446 w 712683"/>
              <a:gd name="connsiteY34" fmla="*/ 221672 h 226290"/>
              <a:gd name="connsiteX35" fmla="*/ 149264 w 712683"/>
              <a:gd name="connsiteY35" fmla="*/ 226290 h 226290"/>
              <a:gd name="connsiteX36" fmla="*/ 43046 w 712683"/>
              <a:gd name="connsiteY36" fmla="*/ 221672 h 226290"/>
              <a:gd name="connsiteX37" fmla="*/ 24573 w 712683"/>
              <a:gd name="connsiteY37" fmla="*/ 212436 h 226290"/>
              <a:gd name="connsiteX38" fmla="*/ 1483 w 712683"/>
              <a:gd name="connsiteY38" fmla="*/ 193963 h 226290"/>
              <a:gd name="connsiteX39" fmla="*/ 6101 w 712683"/>
              <a:gd name="connsiteY39" fmla="*/ 157018 h 22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12683" h="226290">
                <a:moveTo>
                  <a:pt x="6101" y="157018"/>
                </a:moveTo>
                <a:cubicBezTo>
                  <a:pt x="13798" y="150091"/>
                  <a:pt x="33914" y="154692"/>
                  <a:pt x="47664" y="152400"/>
                </a:cubicBezTo>
                <a:cubicBezTo>
                  <a:pt x="52466" y="151600"/>
                  <a:pt x="56838" y="149118"/>
                  <a:pt x="61519" y="147781"/>
                </a:cubicBezTo>
                <a:cubicBezTo>
                  <a:pt x="67622" y="146037"/>
                  <a:pt x="73768" y="144408"/>
                  <a:pt x="79992" y="143163"/>
                </a:cubicBezTo>
                <a:cubicBezTo>
                  <a:pt x="96869" y="139788"/>
                  <a:pt x="113714" y="136062"/>
                  <a:pt x="130792" y="133927"/>
                </a:cubicBezTo>
                <a:cubicBezTo>
                  <a:pt x="150708" y="131438"/>
                  <a:pt x="170816" y="130848"/>
                  <a:pt x="190828" y="129309"/>
                </a:cubicBezTo>
                <a:cubicBezTo>
                  <a:pt x="222656" y="108090"/>
                  <a:pt x="184943" y="130103"/>
                  <a:pt x="250864" y="115454"/>
                </a:cubicBezTo>
                <a:cubicBezTo>
                  <a:pt x="263704" y="112601"/>
                  <a:pt x="275144" y="105146"/>
                  <a:pt x="287810" y="101600"/>
                </a:cubicBezTo>
                <a:cubicBezTo>
                  <a:pt x="496885" y="43060"/>
                  <a:pt x="236354" y="121388"/>
                  <a:pt x="444828" y="69272"/>
                </a:cubicBezTo>
                <a:cubicBezTo>
                  <a:pt x="450986" y="67733"/>
                  <a:pt x="457336" y="66823"/>
                  <a:pt x="463301" y="64654"/>
                </a:cubicBezTo>
                <a:cubicBezTo>
                  <a:pt x="474319" y="60648"/>
                  <a:pt x="484356" y="54021"/>
                  <a:pt x="495628" y="50800"/>
                </a:cubicBezTo>
                <a:cubicBezTo>
                  <a:pt x="506094" y="47810"/>
                  <a:pt x="517179" y="47721"/>
                  <a:pt x="527955" y="46181"/>
                </a:cubicBezTo>
                <a:cubicBezTo>
                  <a:pt x="532573" y="44642"/>
                  <a:pt x="537252" y="43272"/>
                  <a:pt x="541810" y="41563"/>
                </a:cubicBezTo>
                <a:cubicBezTo>
                  <a:pt x="550286" y="38385"/>
                  <a:pt x="568273" y="30330"/>
                  <a:pt x="578755" y="27709"/>
                </a:cubicBezTo>
                <a:cubicBezTo>
                  <a:pt x="586370" y="25805"/>
                  <a:pt x="594183" y="24793"/>
                  <a:pt x="601846" y="23090"/>
                </a:cubicBezTo>
                <a:cubicBezTo>
                  <a:pt x="608042" y="21713"/>
                  <a:pt x="614117" y="19820"/>
                  <a:pt x="620319" y="18472"/>
                </a:cubicBezTo>
                <a:lnTo>
                  <a:pt x="708064" y="0"/>
                </a:lnTo>
                <a:cubicBezTo>
                  <a:pt x="709604" y="6157"/>
                  <a:pt x="712683" y="12125"/>
                  <a:pt x="712683" y="18472"/>
                </a:cubicBezTo>
                <a:cubicBezTo>
                  <a:pt x="712683" y="23340"/>
                  <a:pt x="711506" y="28885"/>
                  <a:pt x="708064" y="32327"/>
                </a:cubicBezTo>
                <a:cubicBezTo>
                  <a:pt x="704622" y="35769"/>
                  <a:pt x="699021" y="36205"/>
                  <a:pt x="694210" y="36945"/>
                </a:cubicBezTo>
                <a:cubicBezTo>
                  <a:pt x="678919" y="39297"/>
                  <a:pt x="663422" y="40024"/>
                  <a:pt x="648028" y="41563"/>
                </a:cubicBezTo>
                <a:cubicBezTo>
                  <a:pt x="631772" y="46981"/>
                  <a:pt x="611506" y="53546"/>
                  <a:pt x="597228" y="60036"/>
                </a:cubicBezTo>
                <a:cubicBezTo>
                  <a:pt x="555133" y="79170"/>
                  <a:pt x="616259" y="59249"/>
                  <a:pt x="564901" y="78509"/>
                </a:cubicBezTo>
                <a:cubicBezTo>
                  <a:pt x="531840" y="90907"/>
                  <a:pt x="560683" y="73661"/>
                  <a:pt x="527955" y="92363"/>
                </a:cubicBezTo>
                <a:cubicBezTo>
                  <a:pt x="510677" y="102236"/>
                  <a:pt x="512320" y="105768"/>
                  <a:pt x="491010" y="115454"/>
                </a:cubicBezTo>
                <a:cubicBezTo>
                  <a:pt x="466553" y="126570"/>
                  <a:pt x="452803" y="125111"/>
                  <a:pt x="426355" y="133927"/>
                </a:cubicBezTo>
                <a:cubicBezTo>
                  <a:pt x="411124" y="139004"/>
                  <a:pt x="405972" y="140420"/>
                  <a:pt x="389410" y="147781"/>
                </a:cubicBezTo>
                <a:cubicBezTo>
                  <a:pt x="383119" y="150577"/>
                  <a:pt x="377468" y="154841"/>
                  <a:pt x="370937" y="157018"/>
                </a:cubicBezTo>
                <a:cubicBezTo>
                  <a:pt x="363490" y="159500"/>
                  <a:pt x="355419" y="159571"/>
                  <a:pt x="347846" y="161636"/>
                </a:cubicBezTo>
                <a:cubicBezTo>
                  <a:pt x="338453" y="164198"/>
                  <a:pt x="329373" y="167793"/>
                  <a:pt x="320137" y="170872"/>
                </a:cubicBezTo>
                <a:lnTo>
                  <a:pt x="306283" y="175490"/>
                </a:lnTo>
                <a:cubicBezTo>
                  <a:pt x="297046" y="181648"/>
                  <a:pt x="286422" y="186113"/>
                  <a:pt x="278573" y="193963"/>
                </a:cubicBezTo>
                <a:cubicBezTo>
                  <a:pt x="273955" y="198581"/>
                  <a:pt x="270687" y="205165"/>
                  <a:pt x="264719" y="207818"/>
                </a:cubicBezTo>
                <a:cubicBezTo>
                  <a:pt x="256162" y="211621"/>
                  <a:pt x="246192" y="210600"/>
                  <a:pt x="237010" y="212436"/>
                </a:cubicBezTo>
                <a:cubicBezTo>
                  <a:pt x="215061" y="216826"/>
                  <a:pt x="219642" y="218446"/>
                  <a:pt x="195446" y="221672"/>
                </a:cubicBezTo>
                <a:cubicBezTo>
                  <a:pt x="180111" y="223717"/>
                  <a:pt x="164658" y="224751"/>
                  <a:pt x="149264" y="226290"/>
                </a:cubicBezTo>
                <a:cubicBezTo>
                  <a:pt x="113858" y="224751"/>
                  <a:pt x="78269" y="225585"/>
                  <a:pt x="43046" y="221672"/>
                </a:cubicBezTo>
                <a:cubicBezTo>
                  <a:pt x="36204" y="220912"/>
                  <a:pt x="30550" y="215852"/>
                  <a:pt x="24573" y="212436"/>
                </a:cubicBezTo>
                <a:cubicBezTo>
                  <a:pt x="16618" y="207890"/>
                  <a:pt x="7174" y="201551"/>
                  <a:pt x="1483" y="193963"/>
                </a:cubicBezTo>
                <a:cubicBezTo>
                  <a:pt x="-582" y="191209"/>
                  <a:pt x="-1596" y="163945"/>
                  <a:pt x="6101" y="15701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D36A85-5D7E-4015-BF97-DA8FD8E86D11}"/>
              </a:ext>
            </a:extLst>
          </p:cNvPr>
          <p:cNvCxnSpPr/>
          <p:nvPr/>
        </p:nvCxnSpPr>
        <p:spPr>
          <a:xfrm flipH="1">
            <a:off x="4283968" y="1844824"/>
            <a:ext cx="144016" cy="86409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87B457-311E-4B0C-ADEC-3C0FD754EDBE}"/>
              </a:ext>
            </a:extLst>
          </p:cNvPr>
          <p:cNvCxnSpPr>
            <a:cxnSpLocks/>
          </p:cNvCxnSpPr>
          <p:nvPr/>
        </p:nvCxnSpPr>
        <p:spPr>
          <a:xfrm flipV="1">
            <a:off x="1619672" y="3284984"/>
            <a:ext cx="864096" cy="864096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0CC404-DB47-4E06-9227-A5627664E9AB}"/>
              </a:ext>
            </a:extLst>
          </p:cNvPr>
          <p:cNvCxnSpPr>
            <a:cxnSpLocks/>
          </p:cNvCxnSpPr>
          <p:nvPr/>
        </p:nvCxnSpPr>
        <p:spPr>
          <a:xfrm flipH="1">
            <a:off x="5292080" y="2708920"/>
            <a:ext cx="2327920" cy="576064"/>
          </a:xfrm>
          <a:prstGeom prst="straightConnector1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629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66527" y="96003"/>
            <a:ext cx="3394321" cy="748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nl-BE" sz="3600" dirty="0">
                <a:solidFill>
                  <a:srgbClr val="4F42F2"/>
                </a:solidFill>
              </a:rPr>
              <a:t>Schiftingsvraag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5A57EE-8E9A-4A52-A859-C6B43F32AD60}"/>
              </a:ext>
            </a:extLst>
          </p:cNvPr>
          <p:cNvSpPr txBox="1"/>
          <p:nvPr/>
        </p:nvSpPr>
        <p:spPr>
          <a:xfrm>
            <a:off x="251520" y="1038117"/>
            <a:ext cx="864096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vier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Belgische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gebieden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werd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in 2019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2020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onderzoek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gedaan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naar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het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voorkomen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van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deze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ectoparasiet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GB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Forcipomyia</a:t>
            </a:r>
            <a:r>
              <a:rPr lang="en-GB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paludis</a:t>
            </a:r>
            <a:r>
              <a:rPr lang="en-GB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endParaRPr lang="en-GB" sz="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 </a:t>
            </a:r>
            <a:r>
              <a:rPr lang="en-GB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hoeveel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verschillende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libellensoorten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werd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deze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parasiet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toen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gevonden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endParaRPr lang="en-GB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173FFA-5B36-48E2-9950-F4D7271C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90" y="3248450"/>
            <a:ext cx="3988340" cy="31290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62665D-726B-45FB-8DAE-22EC85038DF2}"/>
              </a:ext>
            </a:extLst>
          </p:cNvPr>
          <p:cNvSpPr txBox="1"/>
          <p:nvPr/>
        </p:nvSpPr>
        <p:spPr>
          <a:xfrm>
            <a:off x="2987824" y="275468"/>
            <a:ext cx="6017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b="0" i="0" dirty="0">
                <a:solidFill>
                  <a:srgbClr val="4F42F2"/>
                </a:solidFill>
                <a:effectLst/>
                <a:latin typeface="Cantarell"/>
              </a:rPr>
              <a:t>De ectoparasiet </a:t>
            </a:r>
            <a:r>
              <a:rPr lang="nl-BE" sz="2400" b="0" i="0" dirty="0" err="1">
                <a:solidFill>
                  <a:srgbClr val="4F42F2"/>
                </a:solidFill>
                <a:effectLst/>
                <a:latin typeface="Cantarell"/>
              </a:rPr>
              <a:t>libellenknutje</a:t>
            </a:r>
            <a:r>
              <a:rPr lang="nl-BE" sz="2400" b="0" i="0" dirty="0">
                <a:solidFill>
                  <a:srgbClr val="4F42F2"/>
                </a:solidFill>
                <a:effectLst/>
                <a:latin typeface="Cantarell"/>
              </a:rPr>
              <a:t> - </a:t>
            </a:r>
            <a:r>
              <a:rPr lang="nl-BE" sz="2400" b="0" i="0" dirty="0" err="1">
                <a:solidFill>
                  <a:srgbClr val="4F42F2"/>
                </a:solidFill>
                <a:effectLst/>
                <a:latin typeface="Cantarell"/>
              </a:rPr>
              <a:t>libellenbijtmug</a:t>
            </a:r>
            <a:endParaRPr lang="nl-BE" sz="2400" dirty="0">
              <a:solidFill>
                <a:srgbClr val="4F42F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5B05FD-368F-4566-9582-072E422B9564}"/>
              </a:ext>
            </a:extLst>
          </p:cNvPr>
          <p:cNvCxnSpPr>
            <a:cxnSpLocks/>
          </p:cNvCxnSpPr>
          <p:nvPr/>
        </p:nvCxnSpPr>
        <p:spPr>
          <a:xfrm flipV="1">
            <a:off x="2951819" y="3248450"/>
            <a:ext cx="864096" cy="1224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E8B8D4-5CD4-485B-947C-7306959DFA43}"/>
              </a:ext>
            </a:extLst>
          </p:cNvPr>
          <p:cNvCxnSpPr>
            <a:cxnSpLocks/>
          </p:cNvCxnSpPr>
          <p:nvPr/>
        </p:nvCxnSpPr>
        <p:spPr>
          <a:xfrm>
            <a:off x="2267744" y="3547159"/>
            <a:ext cx="0" cy="8211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A2475-6E8E-4318-9976-652B69DA1189}"/>
              </a:ext>
            </a:extLst>
          </p:cNvPr>
          <p:cNvCxnSpPr>
            <a:cxnSpLocks/>
          </p:cNvCxnSpPr>
          <p:nvPr/>
        </p:nvCxnSpPr>
        <p:spPr>
          <a:xfrm flipV="1">
            <a:off x="3077833" y="3946011"/>
            <a:ext cx="1296144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03BFE3-9AC5-4143-97B1-815A74D25D33}"/>
              </a:ext>
            </a:extLst>
          </p:cNvPr>
          <p:cNvSpPr txBox="1"/>
          <p:nvPr/>
        </p:nvSpPr>
        <p:spPr>
          <a:xfrm>
            <a:off x="5914097" y="3687756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>
                <a:solidFill>
                  <a:srgbClr val="FF0000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2038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3</a:t>
            </a:fld>
            <a:endParaRPr lang="nl-BE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F7F630-E4F8-4315-B07A-28249CDB374E}"/>
              </a:ext>
            </a:extLst>
          </p:cNvPr>
          <p:cNvSpPr txBox="1"/>
          <p:nvPr/>
        </p:nvSpPr>
        <p:spPr>
          <a:xfrm>
            <a:off x="5868144" y="5865882"/>
            <a:ext cx="3275856" cy="9921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81E98-90C4-4C02-A2F3-8AFACCE9650E}"/>
              </a:ext>
            </a:extLst>
          </p:cNvPr>
          <p:cNvSpPr txBox="1"/>
          <p:nvPr/>
        </p:nvSpPr>
        <p:spPr>
          <a:xfrm>
            <a:off x="6372200" y="586588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84FBC-AC93-43E2-81A3-D3A5DD8B07D5}"/>
              </a:ext>
            </a:extLst>
          </p:cNvPr>
          <p:cNvSpPr txBox="1"/>
          <p:nvPr/>
        </p:nvSpPr>
        <p:spPr>
          <a:xfrm>
            <a:off x="113384" y="5872140"/>
            <a:ext cx="55569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Blauwe glazenmaker</a:t>
            </a:r>
            <a:r>
              <a:rPr lang="nl-BE" b="1" i="1" dirty="0">
                <a:solidFill>
                  <a:srgbClr val="FF0000"/>
                </a:solidFill>
              </a:rPr>
              <a:t>-</a:t>
            </a:r>
            <a:r>
              <a:rPr lang="nl-BE" b="1" i="1" dirty="0" err="1">
                <a:solidFill>
                  <a:srgbClr val="FF0000"/>
                </a:solidFill>
              </a:rPr>
              <a:t>Aeshna</a:t>
            </a:r>
            <a:r>
              <a:rPr lang="nl-BE" b="1" i="1" dirty="0">
                <a:solidFill>
                  <a:srgbClr val="FF0000"/>
                </a:solidFill>
              </a:rPr>
              <a:t> </a:t>
            </a:r>
            <a:r>
              <a:rPr lang="nl-BE" b="1" i="1" dirty="0" err="1">
                <a:solidFill>
                  <a:srgbClr val="FF0000"/>
                </a:solidFill>
              </a:rPr>
              <a:t>cyanea</a:t>
            </a:r>
            <a:r>
              <a:rPr lang="nl-BE" dirty="0">
                <a:solidFill>
                  <a:srgbClr val="FF0000"/>
                </a:solidFill>
              </a:rPr>
              <a:t>:</a:t>
            </a:r>
          </a:p>
          <a:p>
            <a:r>
              <a:rPr lang="nl-BE" dirty="0">
                <a:solidFill>
                  <a:srgbClr val="FF0000"/>
                </a:solidFill>
              </a:rPr>
              <a:t> -lange brede dorsale strepen </a:t>
            </a:r>
          </a:p>
          <a:p>
            <a:r>
              <a:rPr lang="nl-BE" dirty="0">
                <a:solidFill>
                  <a:srgbClr val="FF0000"/>
                </a:solidFill>
              </a:rPr>
              <a:t>-op tweede achterlijfssegment typische puntige driehoek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725CEA-D0BA-478D-9350-C4A0F8ADE098}"/>
              </a:ext>
            </a:extLst>
          </p:cNvPr>
          <p:cNvCxnSpPr/>
          <p:nvPr/>
        </p:nvCxnSpPr>
        <p:spPr>
          <a:xfrm flipH="1">
            <a:off x="5220072" y="1988840"/>
            <a:ext cx="122413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0E16A11-06AB-4EFA-9898-BCECCBC03C2A}"/>
              </a:ext>
            </a:extLst>
          </p:cNvPr>
          <p:cNvSpPr txBox="1"/>
          <p:nvPr/>
        </p:nvSpPr>
        <p:spPr>
          <a:xfrm>
            <a:off x="611560" y="332656"/>
            <a:ext cx="25202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200" dirty="0"/>
              <a:t>Welke soort ?</a:t>
            </a:r>
          </a:p>
        </p:txBody>
      </p:sp>
    </p:spTree>
    <p:extLst>
      <p:ext uri="{BB962C8B-B14F-4D97-AF65-F5344CB8AC3E}">
        <p14:creationId xmlns:p14="http://schemas.microsoft.com/office/powerpoint/2010/main" val="132913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E2F1C-2943-4640-9D87-02118CBA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C9CCF3-8CED-4D66-B793-22752CA0A3DF}"/>
              </a:ext>
            </a:extLst>
          </p:cNvPr>
          <p:cNvSpPr txBox="1"/>
          <p:nvPr/>
        </p:nvSpPr>
        <p:spPr>
          <a:xfrm>
            <a:off x="5940152" y="5865882"/>
            <a:ext cx="3203848" cy="9921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602FD-D337-403F-A275-E6C564BE2161}"/>
              </a:ext>
            </a:extLst>
          </p:cNvPr>
          <p:cNvSpPr txBox="1"/>
          <p:nvPr/>
        </p:nvSpPr>
        <p:spPr>
          <a:xfrm>
            <a:off x="6132714" y="599051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/>
              <a:t>Vraag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0BA1D-7C78-44C8-9E51-B29959E9130E}"/>
              </a:ext>
            </a:extLst>
          </p:cNvPr>
          <p:cNvSpPr txBox="1"/>
          <p:nvPr/>
        </p:nvSpPr>
        <p:spPr>
          <a:xfrm>
            <a:off x="256490" y="4988719"/>
            <a:ext cx="564546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Zuidelijke glazenmaker-</a:t>
            </a:r>
            <a:r>
              <a:rPr lang="nl-BE" b="1" i="1" dirty="0" err="1">
                <a:solidFill>
                  <a:srgbClr val="FF0000"/>
                </a:solidFill>
              </a:rPr>
              <a:t>Aeshna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i="1" dirty="0" err="1">
                <a:solidFill>
                  <a:srgbClr val="FF0000"/>
                </a:solidFill>
              </a:rPr>
              <a:t>affinis</a:t>
            </a:r>
            <a:endParaRPr lang="nl-BE" b="1" i="1" dirty="0">
              <a:solidFill>
                <a:srgbClr val="FF0000"/>
              </a:solidFill>
            </a:endParaRPr>
          </a:p>
          <a:p>
            <a:r>
              <a:rPr lang="nl-BE" dirty="0">
                <a:solidFill>
                  <a:srgbClr val="FF0000"/>
                </a:solidFill>
              </a:rPr>
              <a:t>Helblauwe ogen, achterlijf blauw, borststuk bovenaan met kleine gele streepjes, zoals Paardenbijter maar:</a:t>
            </a:r>
          </a:p>
          <a:p>
            <a:r>
              <a:rPr lang="nl-BE" dirty="0">
                <a:solidFill>
                  <a:srgbClr val="FF0000"/>
                </a:solidFill>
              </a:rPr>
              <a:t>Achterlijf </a:t>
            </a:r>
            <a:r>
              <a:rPr lang="nl-BE" dirty="0" err="1">
                <a:solidFill>
                  <a:srgbClr val="FF0000"/>
                </a:solidFill>
              </a:rPr>
              <a:t>Zg</a:t>
            </a:r>
            <a:r>
              <a:rPr lang="nl-BE" dirty="0">
                <a:solidFill>
                  <a:srgbClr val="FF0000"/>
                </a:solidFill>
              </a:rPr>
              <a:t> op S2 lichtblauwe knotsvorm en fijne blauw en zwarte streepjes. Bij P. S1-S2 bleke “nagelvorm’ op donkere achtergrond.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2AA91-B422-4302-8D8C-EDF3DAA8D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5771"/>
            <a:ext cx="7200800" cy="478853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580317-CF05-454F-B7C9-659706D5202C}"/>
              </a:ext>
            </a:extLst>
          </p:cNvPr>
          <p:cNvCxnSpPr/>
          <p:nvPr/>
        </p:nvCxnSpPr>
        <p:spPr>
          <a:xfrm flipH="1" flipV="1">
            <a:off x="4788024" y="3933056"/>
            <a:ext cx="2088232" cy="57606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A41CD4-BF34-41D7-8244-3996D5B2B1CB}"/>
              </a:ext>
            </a:extLst>
          </p:cNvPr>
          <p:cNvCxnSpPr>
            <a:cxnSpLocks/>
          </p:cNvCxnSpPr>
          <p:nvPr/>
        </p:nvCxnSpPr>
        <p:spPr>
          <a:xfrm flipH="1">
            <a:off x="4572000" y="2114267"/>
            <a:ext cx="864096" cy="117071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E6FF477-9D52-4571-B11E-AD3E088696D4}"/>
              </a:ext>
            </a:extLst>
          </p:cNvPr>
          <p:cNvSpPr txBox="1"/>
          <p:nvPr/>
        </p:nvSpPr>
        <p:spPr>
          <a:xfrm>
            <a:off x="1115616" y="476672"/>
            <a:ext cx="25202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200" dirty="0"/>
              <a:t>Welke soort?</a:t>
            </a:r>
          </a:p>
        </p:txBody>
      </p:sp>
    </p:spTree>
    <p:extLst>
      <p:ext uri="{BB962C8B-B14F-4D97-AF65-F5344CB8AC3E}">
        <p14:creationId xmlns:p14="http://schemas.microsoft.com/office/powerpoint/2010/main" val="399003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4A2DF-5E57-4BDF-BBDF-E47C825C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5</a:t>
            </a:fld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BF990-1F65-481F-AF16-D7476AF96A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91916"/>
            <a:ext cx="2119723" cy="2973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32E788-199E-4D22-88E8-45DC0DEED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69" y="2691916"/>
            <a:ext cx="3974569" cy="29809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7ADFD0-113B-418B-8976-AFF859577DE2}"/>
              </a:ext>
            </a:extLst>
          </p:cNvPr>
          <p:cNvSpPr txBox="1"/>
          <p:nvPr/>
        </p:nvSpPr>
        <p:spPr>
          <a:xfrm>
            <a:off x="107504" y="159460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/>
              <a:t>Welke Belgische soorten vinden we ook </a:t>
            </a:r>
          </a:p>
          <a:p>
            <a:pPr algn="ctr"/>
            <a:r>
              <a:rPr lang="nl-BE" sz="2800" b="1" dirty="0"/>
              <a:t>in de Atlas van libellen in West- en Centraal-Azië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7C06B0-88E1-4BB7-9DAA-2E5A1FCC9613}"/>
              </a:ext>
            </a:extLst>
          </p:cNvPr>
          <p:cNvSpPr txBox="1"/>
          <p:nvPr/>
        </p:nvSpPr>
        <p:spPr>
          <a:xfrm>
            <a:off x="323528" y="1032678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/>
              <a:t>Bruine glazenmaker	</a:t>
            </a:r>
            <a:r>
              <a:rPr lang="nl-BE" i="1" dirty="0" err="1"/>
              <a:t>Aeshna</a:t>
            </a:r>
            <a:r>
              <a:rPr lang="nl-BE" i="1" dirty="0"/>
              <a:t> </a:t>
            </a:r>
            <a:r>
              <a:rPr lang="nl-BE" i="1" dirty="0" err="1"/>
              <a:t>grandis</a:t>
            </a:r>
            <a:r>
              <a:rPr lang="nl-BE" i="1" dirty="0"/>
              <a:t>      </a:t>
            </a:r>
            <a:r>
              <a:rPr lang="nl-BE" dirty="0"/>
              <a:t>		</a:t>
            </a:r>
            <a:r>
              <a:rPr lang="nl-BE" b="1" dirty="0">
                <a:solidFill>
                  <a:srgbClr val="FF0000"/>
                </a:solidFill>
              </a:rPr>
              <a:t>niet</a:t>
            </a:r>
            <a:r>
              <a:rPr lang="nl-BE" dirty="0"/>
              <a:t> 	</a:t>
            </a:r>
          </a:p>
          <a:p>
            <a:pPr marL="342900" indent="-342900">
              <a:buAutoNum type="arabicPeriod"/>
            </a:pPr>
            <a:r>
              <a:rPr lang="nl-BE" dirty="0"/>
              <a:t>Vuurjuffer		</a:t>
            </a:r>
            <a:r>
              <a:rPr lang="nl-BE" i="1" dirty="0" err="1"/>
              <a:t>Pyrrhosoma</a:t>
            </a:r>
            <a:r>
              <a:rPr lang="nl-BE" i="1" dirty="0"/>
              <a:t> </a:t>
            </a:r>
            <a:r>
              <a:rPr lang="nl-BE" i="1" dirty="0" err="1"/>
              <a:t>nymphula</a:t>
            </a:r>
            <a:r>
              <a:rPr lang="nl-BE" dirty="0"/>
              <a:t>	</a:t>
            </a:r>
            <a:r>
              <a:rPr lang="nl-BE" dirty="0">
                <a:solidFill>
                  <a:srgbClr val="FF0000"/>
                </a:solidFill>
              </a:rPr>
              <a:t>wel</a:t>
            </a:r>
            <a:r>
              <a:rPr lang="nl-BE" dirty="0"/>
              <a:t>     </a:t>
            </a:r>
            <a:r>
              <a:rPr lang="nl-BE" dirty="0">
                <a:solidFill>
                  <a:srgbClr val="FF0000"/>
                </a:solidFill>
              </a:rPr>
              <a:t>NW Turkije, Georgië</a:t>
            </a:r>
          </a:p>
          <a:p>
            <a:pPr marL="342900" indent="-342900">
              <a:buAutoNum type="arabicPeriod"/>
            </a:pPr>
            <a:r>
              <a:rPr lang="nl-BE" dirty="0"/>
              <a:t>Bandheidelibel		</a:t>
            </a:r>
            <a:r>
              <a:rPr lang="nl-BE" i="1" dirty="0" err="1"/>
              <a:t>Sympetrum</a:t>
            </a:r>
            <a:r>
              <a:rPr lang="nl-BE" i="1" dirty="0"/>
              <a:t> </a:t>
            </a:r>
            <a:r>
              <a:rPr lang="nl-BE" i="1" dirty="0" err="1"/>
              <a:t>pedemontanum</a:t>
            </a:r>
            <a:r>
              <a:rPr lang="nl-BE" dirty="0"/>
              <a:t>	</a:t>
            </a:r>
            <a:r>
              <a:rPr lang="nl-BE" dirty="0">
                <a:solidFill>
                  <a:srgbClr val="FF0000"/>
                </a:solidFill>
              </a:rPr>
              <a:t>wel</a:t>
            </a:r>
            <a:r>
              <a:rPr lang="nl-BE" dirty="0"/>
              <a:t>     </a:t>
            </a:r>
            <a:r>
              <a:rPr lang="nl-BE" dirty="0">
                <a:solidFill>
                  <a:srgbClr val="FF0000"/>
                </a:solidFill>
              </a:rPr>
              <a:t>Kaukasus, Turkije</a:t>
            </a:r>
            <a:r>
              <a:rPr lang="nl-BE" dirty="0"/>
              <a:t>							           </a:t>
            </a:r>
            <a:r>
              <a:rPr lang="nl-BE" dirty="0" err="1">
                <a:solidFill>
                  <a:srgbClr val="FF0000"/>
                </a:solidFill>
              </a:rPr>
              <a:t>Kyrgistan,Tadjikistan</a:t>
            </a:r>
            <a:endParaRPr lang="nl-BE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nl-BE" dirty="0"/>
              <a:t>Speerwaterjuffer	</a:t>
            </a:r>
            <a:r>
              <a:rPr lang="nl-BE" i="1" dirty="0" err="1"/>
              <a:t>Coenagrion</a:t>
            </a:r>
            <a:r>
              <a:rPr lang="nl-BE" i="1" dirty="0"/>
              <a:t> </a:t>
            </a:r>
            <a:r>
              <a:rPr lang="nl-BE" i="1" dirty="0" err="1"/>
              <a:t>hastulatum</a:t>
            </a:r>
            <a:r>
              <a:rPr lang="nl-BE" dirty="0"/>
              <a:t>	</a:t>
            </a:r>
            <a:r>
              <a:rPr lang="nl-BE" b="1" dirty="0">
                <a:solidFill>
                  <a:srgbClr val="FF0000"/>
                </a:solidFill>
              </a:rPr>
              <a:t>niet</a:t>
            </a:r>
            <a:r>
              <a:rPr lang="nl-BE" dirty="0"/>
              <a:t>	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8C33BD-8BB3-44AA-898B-BA66A3AF488D}"/>
              </a:ext>
            </a:extLst>
          </p:cNvPr>
          <p:cNvSpPr/>
          <p:nvPr/>
        </p:nvSpPr>
        <p:spPr>
          <a:xfrm>
            <a:off x="5796136" y="1484784"/>
            <a:ext cx="3024336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694547-39B6-463D-BEA0-DDB84665FC63}"/>
              </a:ext>
            </a:extLst>
          </p:cNvPr>
          <p:cNvSpPr txBox="1"/>
          <p:nvPr/>
        </p:nvSpPr>
        <p:spPr>
          <a:xfrm>
            <a:off x="6047656" y="5865882"/>
            <a:ext cx="3096344" cy="9921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A71C00-5142-4CA0-8A12-1DB8CCB48886}"/>
              </a:ext>
            </a:extLst>
          </p:cNvPr>
          <p:cNvSpPr txBox="1"/>
          <p:nvPr/>
        </p:nvSpPr>
        <p:spPr>
          <a:xfrm>
            <a:off x="6660232" y="594928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4</a:t>
            </a:r>
          </a:p>
        </p:txBody>
      </p:sp>
    </p:spTree>
    <p:extLst>
      <p:ext uri="{BB962C8B-B14F-4D97-AF65-F5344CB8AC3E}">
        <p14:creationId xmlns:p14="http://schemas.microsoft.com/office/powerpoint/2010/main" val="93491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4C16D-4763-425F-8BFD-5C5DB118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6</a:t>
            </a:fld>
            <a:endParaRPr lang="nl-B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7FAF0-7647-4466-90AA-045A397396C6}"/>
              </a:ext>
            </a:extLst>
          </p:cNvPr>
          <p:cNvSpPr txBox="1"/>
          <p:nvPr/>
        </p:nvSpPr>
        <p:spPr>
          <a:xfrm>
            <a:off x="6047656" y="5865882"/>
            <a:ext cx="3096344" cy="9921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A04E3-8292-41DD-9FD1-5C08314DED1B}"/>
              </a:ext>
            </a:extLst>
          </p:cNvPr>
          <p:cNvSpPr txBox="1"/>
          <p:nvPr/>
        </p:nvSpPr>
        <p:spPr>
          <a:xfrm>
            <a:off x="6660232" y="594928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42B72-2A6C-44D9-B7C0-29338DF8DAE2}"/>
              </a:ext>
            </a:extLst>
          </p:cNvPr>
          <p:cNvSpPr txBox="1"/>
          <p:nvPr/>
        </p:nvSpPr>
        <p:spPr>
          <a:xfrm>
            <a:off x="636476" y="5841558"/>
            <a:ext cx="515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Zwarte heidelibel- </a:t>
            </a:r>
            <a:r>
              <a:rPr lang="nl-BE" b="1" i="1" dirty="0" err="1">
                <a:solidFill>
                  <a:srgbClr val="FF0000"/>
                </a:solidFill>
              </a:rPr>
              <a:t>Sympetrum</a:t>
            </a:r>
            <a:r>
              <a:rPr lang="nl-BE" b="1" i="1" dirty="0">
                <a:solidFill>
                  <a:srgbClr val="FF0000"/>
                </a:solidFill>
              </a:rPr>
              <a:t> </a:t>
            </a:r>
            <a:r>
              <a:rPr lang="nl-BE" b="1" i="1" dirty="0" err="1">
                <a:solidFill>
                  <a:srgbClr val="FF0000"/>
                </a:solidFill>
              </a:rPr>
              <a:t>danae</a:t>
            </a:r>
            <a:endParaRPr lang="nl-BE" b="1" i="1" dirty="0">
              <a:solidFill>
                <a:srgbClr val="FF0000"/>
              </a:solidFill>
            </a:endParaRPr>
          </a:p>
          <a:p>
            <a:r>
              <a:rPr lang="nl-BE" dirty="0">
                <a:solidFill>
                  <a:srgbClr val="FF0000"/>
                </a:solidFill>
              </a:rPr>
              <a:t> Let op de drie stipjes op zijkant borststuk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74FB8-B7DE-41F0-81A0-9DF88433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" y="191301"/>
            <a:ext cx="7306056" cy="529437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A9DEA0-0F1D-48BF-B3DE-B54BBC717B69}"/>
              </a:ext>
            </a:extLst>
          </p:cNvPr>
          <p:cNvCxnSpPr/>
          <p:nvPr/>
        </p:nvCxnSpPr>
        <p:spPr>
          <a:xfrm flipV="1">
            <a:off x="3635896" y="2636912"/>
            <a:ext cx="792088" cy="201622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DD0933-2FE8-41CA-89D8-57D98BC62F5D}"/>
              </a:ext>
            </a:extLst>
          </p:cNvPr>
          <p:cNvSpPr txBox="1"/>
          <p:nvPr/>
        </p:nvSpPr>
        <p:spPr>
          <a:xfrm>
            <a:off x="1403648" y="520866"/>
            <a:ext cx="25202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200" dirty="0"/>
              <a:t>Welke soort ?</a:t>
            </a:r>
          </a:p>
        </p:txBody>
      </p:sp>
    </p:spTree>
    <p:extLst>
      <p:ext uri="{BB962C8B-B14F-4D97-AF65-F5344CB8AC3E}">
        <p14:creationId xmlns:p14="http://schemas.microsoft.com/office/powerpoint/2010/main" val="256327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6CC0F-F067-4091-B1E3-BC8AE03F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7</a:t>
            </a:fld>
            <a:endParaRPr 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D8E55-7DC0-4046-A770-CC8D0F6C2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0" y="762963"/>
            <a:ext cx="8238339" cy="48072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7000D4-B38D-4840-8C54-E99723787A68}"/>
              </a:ext>
            </a:extLst>
          </p:cNvPr>
          <p:cNvSpPr txBox="1"/>
          <p:nvPr/>
        </p:nvSpPr>
        <p:spPr>
          <a:xfrm>
            <a:off x="2483768" y="11663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/>
              <a:t>Vul aan: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85B99-0DEB-40B3-BC83-60439C4EDA60}"/>
              </a:ext>
            </a:extLst>
          </p:cNvPr>
          <p:cNvSpPr txBox="1"/>
          <p:nvPr/>
        </p:nvSpPr>
        <p:spPr>
          <a:xfrm>
            <a:off x="539552" y="1052736"/>
            <a:ext cx="684076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sz="3600" b="1" dirty="0"/>
              <a:t>1. </a:t>
            </a:r>
            <a:r>
              <a:rPr lang="nl-BE" sz="3600" b="1" i="1" dirty="0" err="1"/>
              <a:t>Somatochlora</a:t>
            </a:r>
            <a:r>
              <a:rPr lang="nl-BE" sz="3600" b="1" dirty="0"/>
              <a:t> ……</a:t>
            </a:r>
          </a:p>
          <a:p>
            <a:r>
              <a:rPr lang="nl-BE" sz="3600" b="1" dirty="0"/>
              <a:t>2. </a:t>
            </a:r>
            <a:r>
              <a:rPr lang="nl-BE" sz="3600" b="1" i="1" dirty="0" err="1"/>
              <a:t>Aeshna</a:t>
            </a:r>
            <a:r>
              <a:rPr lang="nl-BE" sz="3600" b="1" dirty="0"/>
              <a:t>….</a:t>
            </a:r>
          </a:p>
          <a:p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A2FF1-6BD5-4F12-A14E-BE2C296FC99D}"/>
              </a:ext>
            </a:extLst>
          </p:cNvPr>
          <p:cNvSpPr txBox="1"/>
          <p:nvPr/>
        </p:nvSpPr>
        <p:spPr>
          <a:xfrm>
            <a:off x="6047656" y="5865882"/>
            <a:ext cx="3096344" cy="9921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6394D-59AF-4A36-97A0-1DDBB78AFA10}"/>
              </a:ext>
            </a:extLst>
          </p:cNvPr>
          <p:cNvSpPr txBox="1"/>
          <p:nvPr/>
        </p:nvSpPr>
        <p:spPr>
          <a:xfrm>
            <a:off x="6660232" y="594928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CF38C7-40AE-489D-9B00-58E75DCB1B9B}"/>
              </a:ext>
            </a:extLst>
          </p:cNvPr>
          <p:cNvSpPr txBox="1"/>
          <p:nvPr/>
        </p:nvSpPr>
        <p:spPr>
          <a:xfrm>
            <a:off x="480820" y="5705226"/>
            <a:ext cx="5387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Een weggeefvraag, het moet niet altijd te moeilijk zijn..</a:t>
            </a:r>
          </a:p>
          <a:p>
            <a:pPr marL="342900" indent="-342900">
              <a:buAutoNum type="arabicPeriod"/>
            </a:pPr>
            <a:r>
              <a:rPr lang="nl-BE" dirty="0">
                <a:solidFill>
                  <a:srgbClr val="FF0000"/>
                </a:solidFill>
              </a:rPr>
              <a:t>arctica</a:t>
            </a:r>
          </a:p>
          <a:p>
            <a:pPr marL="342900" indent="-342900">
              <a:buAutoNum type="arabicPeriod"/>
            </a:pPr>
            <a:r>
              <a:rPr lang="nl-BE" dirty="0" err="1">
                <a:solidFill>
                  <a:srgbClr val="FF0000"/>
                </a:solidFill>
              </a:rPr>
              <a:t>subarctica</a:t>
            </a:r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531B3-89D3-40AC-A27B-B18E7C78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8</a:t>
            </a:fld>
            <a:endParaRPr lang="nl-B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ACA85-6DBB-464A-874F-EC581B8ED513}"/>
              </a:ext>
            </a:extLst>
          </p:cNvPr>
          <p:cNvSpPr txBox="1"/>
          <p:nvPr/>
        </p:nvSpPr>
        <p:spPr>
          <a:xfrm>
            <a:off x="933871" y="31843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Welke in België waargenomen soort is dit?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716967-DC86-4543-805F-B438011D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10" y="616618"/>
            <a:ext cx="6146853" cy="40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F9C01A-8AB3-4263-9302-B430B73FC053}"/>
              </a:ext>
            </a:extLst>
          </p:cNvPr>
          <p:cNvSpPr txBox="1"/>
          <p:nvPr/>
        </p:nvSpPr>
        <p:spPr>
          <a:xfrm>
            <a:off x="6719122" y="6006018"/>
            <a:ext cx="2411288" cy="82254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E69C3-A490-49D8-AE2B-B30B60B6E082}"/>
              </a:ext>
            </a:extLst>
          </p:cNvPr>
          <p:cNvSpPr txBox="1"/>
          <p:nvPr/>
        </p:nvSpPr>
        <p:spPr>
          <a:xfrm>
            <a:off x="6839744" y="615011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0B155-B85B-4E50-8D56-80679EF8CD52}"/>
              </a:ext>
            </a:extLst>
          </p:cNvPr>
          <p:cNvSpPr txBox="1"/>
          <p:nvPr/>
        </p:nvSpPr>
        <p:spPr>
          <a:xfrm>
            <a:off x="457200" y="4872605"/>
            <a:ext cx="81014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Senegalees Lantaarntje, </a:t>
            </a:r>
            <a:r>
              <a:rPr lang="nl-BE" b="1" i="1" dirty="0" err="1">
                <a:solidFill>
                  <a:srgbClr val="FF0000"/>
                </a:solidFill>
              </a:rPr>
              <a:t>Ischnura</a:t>
            </a:r>
            <a:r>
              <a:rPr lang="nl-BE" b="1" i="1" dirty="0">
                <a:solidFill>
                  <a:srgbClr val="FF0000"/>
                </a:solidFill>
              </a:rPr>
              <a:t> senegalensis</a:t>
            </a:r>
          </a:p>
          <a:p>
            <a:r>
              <a:rPr lang="nl-BE" dirty="0">
                <a:solidFill>
                  <a:srgbClr val="FF0000"/>
                </a:solidFill>
              </a:rPr>
              <a:t>- algemene indruk groen borststuk</a:t>
            </a:r>
            <a:r>
              <a:rPr lang="nl-BE" dirty="0"/>
              <a:t>         </a:t>
            </a:r>
          </a:p>
          <a:p>
            <a:r>
              <a:rPr lang="nl-BE" dirty="0">
                <a:solidFill>
                  <a:srgbClr val="FF0000"/>
                </a:solidFill>
              </a:rPr>
              <a:t>- onderkant achterlijf oranjeachtig</a:t>
            </a:r>
            <a:endParaRPr lang="nl-BE" dirty="0"/>
          </a:p>
          <a:p>
            <a:r>
              <a:rPr lang="nl-BE" dirty="0">
                <a:solidFill>
                  <a:srgbClr val="FF0000"/>
                </a:solidFill>
              </a:rPr>
              <a:t>- zwarte vlek op S2 loopt naar beneden uit </a:t>
            </a:r>
          </a:p>
          <a:p>
            <a:r>
              <a:rPr lang="nl-BE" dirty="0">
                <a:solidFill>
                  <a:srgbClr val="FF0000"/>
                </a:solidFill>
              </a:rPr>
              <a:t>- blauwe vlek op S8 loopt niet door onderaan S7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1946EA-9A07-4345-BA79-ED49131E39AB}"/>
              </a:ext>
            </a:extLst>
          </p:cNvPr>
          <p:cNvCxnSpPr/>
          <p:nvPr/>
        </p:nvCxnSpPr>
        <p:spPr>
          <a:xfrm flipV="1">
            <a:off x="6767736" y="3269750"/>
            <a:ext cx="144016" cy="7920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0D25FAF-2021-4C31-91EB-6684D3C6601E}"/>
              </a:ext>
            </a:extLst>
          </p:cNvPr>
          <p:cNvCxnSpPr/>
          <p:nvPr/>
        </p:nvCxnSpPr>
        <p:spPr>
          <a:xfrm flipV="1">
            <a:off x="3274800" y="2653443"/>
            <a:ext cx="144016" cy="7920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00D0905-BEC6-4398-B0A8-2381A68E32B9}"/>
              </a:ext>
            </a:extLst>
          </p:cNvPr>
          <p:cNvCxnSpPr/>
          <p:nvPr/>
        </p:nvCxnSpPr>
        <p:spPr>
          <a:xfrm flipV="1">
            <a:off x="2679872" y="2622374"/>
            <a:ext cx="144016" cy="7920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E69C38-67A1-4284-A4AA-7925B79E6D6A}"/>
              </a:ext>
            </a:extLst>
          </p:cNvPr>
          <p:cNvCxnSpPr/>
          <p:nvPr/>
        </p:nvCxnSpPr>
        <p:spPr>
          <a:xfrm flipV="1">
            <a:off x="4691262" y="2856399"/>
            <a:ext cx="144016" cy="7920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27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00680-427E-4629-9EC1-38EE148F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88B09-3751-41FD-95B4-A19E089B152D}" type="slidenum">
              <a:rPr lang="nl-BE" smtClean="0"/>
              <a:pPr/>
              <a:t>9</a:t>
            </a:fld>
            <a:endParaRPr lang="nl-B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ADF589-B104-461F-92C9-0D7823A18145}"/>
              </a:ext>
            </a:extLst>
          </p:cNvPr>
          <p:cNvSpPr txBox="1"/>
          <p:nvPr/>
        </p:nvSpPr>
        <p:spPr>
          <a:xfrm>
            <a:off x="688774" y="124734"/>
            <a:ext cx="791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Wie past hier niet in de rij? </a:t>
            </a:r>
            <a:r>
              <a:rPr lang="nl-BE" sz="3200" dirty="0">
                <a:solidFill>
                  <a:srgbClr val="FF0000"/>
                </a:solidFill>
              </a:rPr>
              <a:t>Geef nummer</a:t>
            </a:r>
            <a:r>
              <a:rPr lang="nl-BE" sz="3200" dirty="0"/>
              <a:t>.</a:t>
            </a:r>
          </a:p>
        </p:txBody>
      </p:sp>
      <p:pic>
        <p:nvPicPr>
          <p:cNvPr id="1028" name="Picture 4" descr="Selys Longchamps, Michel-Edmond baron de (1818-1900) - Bestor_NL">
            <a:extLst>
              <a:ext uri="{FF2B5EF4-FFF2-40B4-BE49-F238E27FC236}">
                <a16:creationId xmlns:a16="http://schemas.microsoft.com/office/drawing/2014/main" id="{9325AA83-1BBB-4C4F-8580-4329ED46B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2" y="845423"/>
            <a:ext cx="2232248" cy="34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3883A3-9F60-43FE-B947-E76485E0D2B4}"/>
              </a:ext>
            </a:extLst>
          </p:cNvPr>
          <p:cNvSpPr/>
          <p:nvPr/>
        </p:nvSpPr>
        <p:spPr>
          <a:xfrm>
            <a:off x="755576" y="3645024"/>
            <a:ext cx="273630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8AC9F1-8816-4AD7-906B-7D67A0EE2A10}"/>
              </a:ext>
            </a:extLst>
          </p:cNvPr>
          <p:cNvSpPr/>
          <p:nvPr/>
        </p:nvSpPr>
        <p:spPr>
          <a:xfrm>
            <a:off x="870416" y="3641778"/>
            <a:ext cx="2448272" cy="964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pic>
        <p:nvPicPr>
          <p:cNvPr id="1030" name="Picture 6" descr="SwashVillage | Pierre Curie Biography">
            <a:extLst>
              <a:ext uri="{FF2B5EF4-FFF2-40B4-BE49-F238E27FC236}">
                <a16:creationId xmlns:a16="http://schemas.microsoft.com/office/drawing/2014/main" id="{82094485-E015-4ED4-8B04-30302843C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73753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bellenvereniging Vlaanderen vzw">
            <a:extLst>
              <a:ext uri="{FF2B5EF4-FFF2-40B4-BE49-F238E27FC236}">
                <a16:creationId xmlns:a16="http://schemas.microsoft.com/office/drawing/2014/main" id="{F4509F58-63AB-4178-A7F4-C257E2BB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15712"/>
            <a:ext cx="2316317" cy="23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E44F93-5330-41E2-BB40-4F9F60228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06" y="3415712"/>
            <a:ext cx="2265823" cy="2407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8AC1E4-E777-459E-A2E1-6C086F0CC9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66" y="1025563"/>
            <a:ext cx="2223660" cy="22088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91EE76-1851-4A98-AFE5-AE238E514145}"/>
              </a:ext>
            </a:extLst>
          </p:cNvPr>
          <p:cNvSpPr txBox="1"/>
          <p:nvPr/>
        </p:nvSpPr>
        <p:spPr>
          <a:xfrm>
            <a:off x="6047656" y="5865882"/>
            <a:ext cx="3096344" cy="9921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19C9BD-A6DD-4B27-B8EB-631D21346EEF}"/>
              </a:ext>
            </a:extLst>
          </p:cNvPr>
          <p:cNvSpPr txBox="1"/>
          <p:nvPr/>
        </p:nvSpPr>
        <p:spPr>
          <a:xfrm>
            <a:off x="6660232" y="594928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/>
              <a:t>Vraag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57E977-8628-49E2-AE42-98857EADD797}"/>
              </a:ext>
            </a:extLst>
          </p:cNvPr>
          <p:cNvSpPr txBox="1"/>
          <p:nvPr/>
        </p:nvSpPr>
        <p:spPr>
          <a:xfrm>
            <a:off x="848467" y="941305"/>
            <a:ext cx="31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7B774-9327-4FA2-9EF8-91F80E62F2F3}"/>
              </a:ext>
            </a:extLst>
          </p:cNvPr>
          <p:cNvSpPr txBox="1"/>
          <p:nvPr/>
        </p:nvSpPr>
        <p:spPr>
          <a:xfrm>
            <a:off x="3538124" y="973753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25FFE7-22D8-4106-A4BB-EFDE38A2E20E}"/>
              </a:ext>
            </a:extLst>
          </p:cNvPr>
          <p:cNvSpPr txBox="1"/>
          <p:nvPr/>
        </p:nvSpPr>
        <p:spPr>
          <a:xfrm>
            <a:off x="6265168" y="1026407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C04F56-3D32-4DC3-A721-D6E4389BCCC6}"/>
              </a:ext>
            </a:extLst>
          </p:cNvPr>
          <p:cNvSpPr txBox="1"/>
          <p:nvPr/>
        </p:nvSpPr>
        <p:spPr>
          <a:xfrm>
            <a:off x="827026" y="3405649"/>
            <a:ext cx="31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3EB069-84AF-4239-A6B1-2CF51CD6B971}"/>
              </a:ext>
            </a:extLst>
          </p:cNvPr>
          <p:cNvSpPr txBox="1"/>
          <p:nvPr/>
        </p:nvSpPr>
        <p:spPr>
          <a:xfrm>
            <a:off x="6287226" y="3373463"/>
            <a:ext cx="467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0D853B-9B40-4A54-8A9D-A6585E6323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63" y="3472838"/>
            <a:ext cx="2289718" cy="22591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CF7EE0-B266-4458-9DB8-1BEE724393C2}"/>
              </a:ext>
            </a:extLst>
          </p:cNvPr>
          <p:cNvSpPr txBox="1"/>
          <p:nvPr/>
        </p:nvSpPr>
        <p:spPr>
          <a:xfrm>
            <a:off x="3606720" y="344297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D87B3E-0794-4D4D-A8DA-7E724D25AC01}"/>
              </a:ext>
            </a:extLst>
          </p:cNvPr>
          <p:cNvSpPr txBox="1"/>
          <p:nvPr/>
        </p:nvSpPr>
        <p:spPr>
          <a:xfrm>
            <a:off x="673592" y="5785483"/>
            <a:ext cx="5129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FF0000"/>
                </a:solidFill>
              </a:rPr>
              <a:t>Nummer 2: Pierre </a:t>
            </a:r>
            <a:r>
              <a:rPr lang="nl-BE" sz="1600" dirty="0" err="1">
                <a:solidFill>
                  <a:srgbClr val="FF0000"/>
                </a:solidFill>
              </a:rPr>
              <a:t>Cury</a:t>
            </a:r>
            <a:r>
              <a:rPr lang="nl-BE" sz="1600" dirty="0">
                <a:solidFill>
                  <a:srgbClr val="FF0000"/>
                </a:solidFill>
              </a:rPr>
              <a:t> is fysicus</a:t>
            </a:r>
          </a:p>
          <a:p>
            <a:r>
              <a:rPr lang="nl-BE" sz="1600" dirty="0">
                <a:solidFill>
                  <a:srgbClr val="FF0000"/>
                </a:solidFill>
              </a:rPr>
              <a:t> de anderen zijn </a:t>
            </a:r>
            <a:r>
              <a:rPr lang="nl-BE" sz="1600" dirty="0" err="1">
                <a:solidFill>
                  <a:srgbClr val="FF0000"/>
                </a:solidFill>
              </a:rPr>
              <a:t>odonatologen</a:t>
            </a:r>
            <a:r>
              <a:rPr lang="nl-BE" sz="1600" dirty="0">
                <a:solidFill>
                  <a:srgbClr val="FF0000"/>
                </a:solidFill>
              </a:rPr>
              <a:t> </a:t>
            </a:r>
            <a:r>
              <a:rPr lang="nl-BE" sz="1600" dirty="0" err="1">
                <a:solidFill>
                  <a:srgbClr val="FF0000"/>
                </a:solidFill>
              </a:rPr>
              <a:t>resp</a:t>
            </a:r>
            <a:r>
              <a:rPr lang="nl-BE" sz="1600" dirty="0">
                <a:solidFill>
                  <a:srgbClr val="FF0000"/>
                </a:solidFill>
              </a:rPr>
              <a:t> 1. </a:t>
            </a:r>
            <a:r>
              <a:rPr lang="nl-BE" sz="1600" dirty="0" err="1">
                <a:solidFill>
                  <a:srgbClr val="FF0000"/>
                </a:solidFill>
              </a:rPr>
              <a:t>Edmond</a:t>
            </a:r>
            <a:r>
              <a:rPr lang="nl-BE" sz="1600" dirty="0">
                <a:solidFill>
                  <a:srgbClr val="FF0000"/>
                </a:solidFill>
              </a:rPr>
              <a:t> de </a:t>
            </a:r>
            <a:r>
              <a:rPr lang="nl-BE" sz="1600" dirty="0" err="1">
                <a:solidFill>
                  <a:srgbClr val="FF0000"/>
                </a:solidFill>
              </a:rPr>
              <a:t>Selys</a:t>
            </a:r>
            <a:r>
              <a:rPr lang="nl-BE" sz="1600" dirty="0">
                <a:solidFill>
                  <a:srgbClr val="FF0000"/>
                </a:solidFill>
              </a:rPr>
              <a:t>  </a:t>
            </a:r>
            <a:r>
              <a:rPr lang="nl-BE" sz="1600" dirty="0" err="1">
                <a:solidFill>
                  <a:srgbClr val="FF0000"/>
                </a:solidFill>
              </a:rPr>
              <a:t>Longchamps</a:t>
            </a:r>
            <a:r>
              <a:rPr lang="nl-BE" sz="1600" dirty="0">
                <a:solidFill>
                  <a:srgbClr val="FF0000"/>
                </a:solidFill>
              </a:rPr>
              <a:t>, 3. Bastiaan </a:t>
            </a:r>
            <a:r>
              <a:rPr lang="nl-BE" sz="1600" dirty="0" err="1">
                <a:solidFill>
                  <a:srgbClr val="FF0000"/>
                </a:solidFill>
              </a:rPr>
              <a:t>Kiauta</a:t>
            </a:r>
            <a:r>
              <a:rPr lang="nl-BE" sz="1600" dirty="0">
                <a:solidFill>
                  <a:srgbClr val="FF0000"/>
                </a:solidFill>
              </a:rPr>
              <a:t>, 4. Henri Dumont, 5. Maurits Lieftinck, 6. Jean-Pierre </a:t>
            </a:r>
            <a:r>
              <a:rPr lang="nl-BE" sz="1600" dirty="0" err="1">
                <a:solidFill>
                  <a:srgbClr val="FF0000"/>
                </a:solidFill>
              </a:rPr>
              <a:t>Boudot</a:t>
            </a:r>
            <a:r>
              <a:rPr lang="nl-BE" sz="1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4E0F28-1B0E-407F-A1CB-DFB33B9A4C56}"/>
              </a:ext>
            </a:extLst>
          </p:cNvPr>
          <p:cNvSpPr/>
          <p:nvPr/>
        </p:nvSpPr>
        <p:spPr>
          <a:xfrm>
            <a:off x="803092" y="941305"/>
            <a:ext cx="2232248" cy="2293093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71024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884</Words>
  <Application>Microsoft Office PowerPoint</Application>
  <PresentationFormat>On-screen Show (4:3)</PresentationFormat>
  <Paragraphs>192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Cantarell</vt:lpstr>
      <vt:lpstr>Segoe UI Symbol</vt:lpstr>
      <vt:lpstr>Kantoorthema</vt:lpstr>
      <vt:lpstr>Libellenquiz: de antwoorden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Nieuwe Rode Lijst van libellen  in Vlaanderen 2021</vt:lpstr>
      <vt:lpstr> Test je kennis van libellennamen in andere talen  Geef nummer en naam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Welke soort?</vt:lpstr>
      <vt:lpstr>PowerPoint Presentation</vt:lpstr>
    </vt:vector>
  </TitlesOfParts>
  <Company>INBO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welke soort tonen we hier een recente verspreidingskaart</dc:title>
  <dc:creator>ADRIAENS, Tim</dc:creator>
  <cp:lastModifiedBy>anny</cp:lastModifiedBy>
  <cp:revision>344</cp:revision>
  <dcterms:created xsi:type="dcterms:W3CDTF">2014-02-12T07:14:30Z</dcterms:created>
  <dcterms:modified xsi:type="dcterms:W3CDTF">2022-03-01T13:17:22Z</dcterms:modified>
</cp:coreProperties>
</file>