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3" r:id="rId2"/>
    <p:sldId id="272" r:id="rId3"/>
    <p:sldId id="314" r:id="rId4"/>
    <p:sldId id="291" r:id="rId5"/>
    <p:sldId id="315" r:id="rId6"/>
    <p:sldId id="357" r:id="rId7"/>
    <p:sldId id="316" r:id="rId8"/>
    <p:sldId id="318" r:id="rId9"/>
    <p:sldId id="320" r:id="rId10"/>
    <p:sldId id="322" r:id="rId11"/>
    <p:sldId id="324" r:id="rId12"/>
    <p:sldId id="323" r:id="rId13"/>
    <p:sldId id="327" r:id="rId14"/>
    <p:sldId id="359" r:id="rId15"/>
    <p:sldId id="335" r:id="rId16"/>
    <p:sldId id="362" r:id="rId17"/>
    <p:sldId id="338" r:id="rId18"/>
    <p:sldId id="340" r:id="rId19"/>
    <p:sldId id="342" r:id="rId20"/>
    <p:sldId id="347" r:id="rId21"/>
    <p:sldId id="356" r:id="rId22"/>
    <p:sldId id="360" r:id="rId23"/>
    <p:sldId id="361" r:id="rId24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F4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6:38:54.50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1A42C-0735-42F7-9203-FD7ACBAB3AE0}" type="datetimeFigureOut">
              <a:rPr lang="nl-BE" smtClean="0"/>
              <a:pPr/>
              <a:t>17/02/2022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C15EF-B0A3-48DD-816A-9958249716D4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071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A03A-9861-4B47-9A4E-0D202B72F17C}" type="datetime1">
              <a:rPr lang="nl-BE" smtClean="0"/>
              <a:pPr/>
              <a:t>17/02/2022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973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DBBD-0C56-466A-8F3D-2CBFC2A73DC9}" type="datetime1">
              <a:rPr lang="nl-BE" smtClean="0"/>
              <a:pPr/>
              <a:t>17/02/2022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325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FD94-08AD-49FD-A726-C6B71540527D}" type="datetime1">
              <a:rPr lang="nl-BE" smtClean="0"/>
              <a:pPr/>
              <a:t>17/02/2022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7131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3D1-6051-45AD-9732-A78CDE5DE071}" type="datetime1">
              <a:rPr lang="nl-BE" smtClean="0"/>
              <a:pPr/>
              <a:t>17/02/2022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883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F144-AD05-4A56-B4DD-FC6E3D157D65}" type="datetime1">
              <a:rPr lang="nl-BE" smtClean="0"/>
              <a:pPr/>
              <a:t>17/02/2022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144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4BE2-38D5-4AE3-9DB3-1AAB6E3F655F}" type="datetime1">
              <a:rPr lang="nl-BE" smtClean="0"/>
              <a:pPr/>
              <a:t>17/02/2022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323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C8B7-1B60-430E-B510-DB791F054444}" type="datetime1">
              <a:rPr lang="nl-BE" smtClean="0"/>
              <a:pPr/>
              <a:t>17/02/2022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634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D15E-5FD2-4B24-A973-7FC2593A4F88}" type="datetime1">
              <a:rPr lang="nl-BE" smtClean="0"/>
              <a:pPr/>
              <a:t>17/02/2022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787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447DE-9610-4C1E-90F9-60B357B5C070}" type="datetime1">
              <a:rPr lang="nl-BE" smtClean="0"/>
              <a:pPr/>
              <a:t>17/02/2022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615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209F-AF9D-4AD2-A52E-84ADF568A2BF}" type="datetime1">
              <a:rPr lang="nl-BE" smtClean="0"/>
              <a:pPr/>
              <a:t>17/02/2022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663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952A-2D1F-4DBA-96C7-1F1F522706CF}" type="datetime1">
              <a:rPr lang="nl-BE" smtClean="0"/>
              <a:pPr/>
              <a:t>17/02/2022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269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1FA65-66A4-4338-A89A-C5B258B94F6A}" type="datetime1">
              <a:rPr lang="nl-BE" smtClean="0"/>
              <a:pPr/>
              <a:t>17/02/2022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88B09-3751-41FD-95B4-A19E089B152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769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Relationship Id="rId178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1</a:t>
            </a:fld>
            <a:endParaRPr lang="nl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2"/>
          <a:stretch/>
        </p:blipFill>
        <p:spPr bwMode="auto">
          <a:xfrm>
            <a:off x="87635" y="65726"/>
            <a:ext cx="8968729" cy="672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699161F-38A4-4007-93A5-D55EE1C60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757" y="144817"/>
            <a:ext cx="6624736" cy="830997"/>
          </a:xfrm>
        </p:spPr>
        <p:txBody>
          <a:bodyPr>
            <a:noAutofit/>
          </a:bodyPr>
          <a:lstStyle/>
          <a:p>
            <a:pPr algn="l"/>
            <a:r>
              <a:rPr lang="nl-BE" sz="4800" dirty="0">
                <a:solidFill>
                  <a:schemeClr val="bg1"/>
                </a:solidFill>
              </a:rPr>
              <a:t>Libellenquiz: de vragen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DCA1C7AE-0544-427B-935C-C0685A59E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0032" y="5615342"/>
            <a:ext cx="3232448" cy="98296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nl-BE" b="1" dirty="0">
                <a:solidFill>
                  <a:schemeClr val="bg1"/>
                </a:solidFill>
              </a:rPr>
              <a:t>26 februari 2021</a:t>
            </a:r>
          </a:p>
          <a:p>
            <a:pPr algn="l"/>
            <a:r>
              <a:rPr lang="nl-BE" b="1" dirty="0">
                <a:solidFill>
                  <a:schemeClr val="bg1"/>
                </a:solidFill>
              </a:rPr>
              <a:t>Vlaamse Libellenstudiedag</a:t>
            </a:r>
          </a:p>
          <a:p>
            <a:pPr algn="l"/>
            <a:r>
              <a:rPr lang="nl-BE" b="1" dirty="0">
                <a:solidFill>
                  <a:schemeClr val="bg1"/>
                </a:solidFill>
              </a:rPr>
              <a:t>Mechelen, NP huis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86EFD-C282-4F82-BBD3-843763312A60}"/>
              </a:ext>
            </a:extLst>
          </p:cNvPr>
          <p:cNvSpPr txBox="1"/>
          <p:nvPr/>
        </p:nvSpPr>
        <p:spPr>
          <a:xfrm>
            <a:off x="6156176" y="1916832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</a:rPr>
              <a:t>Anny </a:t>
            </a:r>
            <a:r>
              <a:rPr lang="nl-BE" sz="2400" b="1" dirty="0" err="1">
                <a:solidFill>
                  <a:schemeClr val="bg1"/>
                </a:solidFill>
              </a:rPr>
              <a:t>Anselin</a:t>
            </a:r>
            <a:r>
              <a:rPr lang="nl-BE" sz="2400" b="1" dirty="0">
                <a:solidFill>
                  <a:schemeClr val="bg1"/>
                </a:solidFill>
              </a:rPr>
              <a:t> &amp;</a:t>
            </a:r>
          </a:p>
          <a:p>
            <a:r>
              <a:rPr lang="nl-BE" sz="2400" b="1" dirty="0">
                <a:solidFill>
                  <a:schemeClr val="bg1"/>
                </a:solidFill>
              </a:rPr>
              <a:t>Hilde Vandevoorde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A6AD95-37AA-4918-86AC-195D81878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85" y="289730"/>
            <a:ext cx="1897158" cy="1157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CFD74-0643-4544-BC8A-9078A2B5EC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28" y="2741948"/>
            <a:ext cx="984476" cy="1285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98C4DC-E54A-415C-A6F2-0760ACFA4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550" y="2742305"/>
            <a:ext cx="1012620" cy="12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11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00680-427E-4629-9EC1-38EE148F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10</a:t>
            </a:fld>
            <a:endParaRPr lang="nl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DF589-B104-461F-92C9-0D7823A18145}"/>
              </a:ext>
            </a:extLst>
          </p:cNvPr>
          <p:cNvSpPr txBox="1"/>
          <p:nvPr/>
        </p:nvSpPr>
        <p:spPr>
          <a:xfrm>
            <a:off x="688774" y="124734"/>
            <a:ext cx="791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/>
              <a:t>Wie past hier niet in de rij? </a:t>
            </a:r>
            <a:r>
              <a:rPr lang="nl-BE" sz="3200" b="1" dirty="0">
                <a:solidFill>
                  <a:srgbClr val="FF0000"/>
                </a:solidFill>
              </a:rPr>
              <a:t>Geef nummer</a:t>
            </a:r>
            <a:endParaRPr lang="nl-BE" sz="3200" b="1" dirty="0"/>
          </a:p>
        </p:txBody>
      </p:sp>
      <p:pic>
        <p:nvPicPr>
          <p:cNvPr id="1028" name="Picture 4" descr="Selys Longchamps, Michel-Edmond baron de (1818-1900) - Bestor_NL">
            <a:extLst>
              <a:ext uri="{FF2B5EF4-FFF2-40B4-BE49-F238E27FC236}">
                <a16:creationId xmlns:a16="http://schemas.microsoft.com/office/drawing/2014/main" id="{9325AA83-1BBB-4C4F-8580-4329ED46B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2" y="845423"/>
            <a:ext cx="2232248" cy="34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3883A3-9F60-43FE-B947-E76485E0D2B4}"/>
              </a:ext>
            </a:extLst>
          </p:cNvPr>
          <p:cNvSpPr/>
          <p:nvPr/>
        </p:nvSpPr>
        <p:spPr>
          <a:xfrm>
            <a:off x="755576" y="3645024"/>
            <a:ext cx="273630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8AC9F1-8816-4AD7-906B-7D67A0EE2A10}"/>
              </a:ext>
            </a:extLst>
          </p:cNvPr>
          <p:cNvSpPr/>
          <p:nvPr/>
        </p:nvSpPr>
        <p:spPr>
          <a:xfrm>
            <a:off x="870416" y="3641778"/>
            <a:ext cx="2448272" cy="964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1030" name="Picture 6" descr="SwashVillage | Pierre Curie Biography">
            <a:extLst>
              <a:ext uri="{FF2B5EF4-FFF2-40B4-BE49-F238E27FC236}">
                <a16:creationId xmlns:a16="http://schemas.microsoft.com/office/drawing/2014/main" id="{82094485-E015-4ED4-8B04-30302843C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73753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bellenvereniging Vlaanderen vzw">
            <a:extLst>
              <a:ext uri="{FF2B5EF4-FFF2-40B4-BE49-F238E27FC236}">
                <a16:creationId xmlns:a16="http://schemas.microsoft.com/office/drawing/2014/main" id="{F4509F58-63AB-4178-A7F4-C257E2BB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15712"/>
            <a:ext cx="2316317" cy="231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E44F93-5330-41E2-BB40-4F9F60228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06" y="3415712"/>
            <a:ext cx="2265823" cy="2407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8AC1E4-E777-459E-A2E1-6C086F0CC9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66" y="1025563"/>
            <a:ext cx="2223660" cy="22088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91EE76-1851-4A98-AFE5-AE238E514145}"/>
              </a:ext>
            </a:extLst>
          </p:cNvPr>
          <p:cNvSpPr txBox="1"/>
          <p:nvPr/>
        </p:nvSpPr>
        <p:spPr>
          <a:xfrm>
            <a:off x="6047656" y="5865882"/>
            <a:ext cx="3096344" cy="9921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19C9BD-A6DD-4B27-B8EB-631D21346EEF}"/>
              </a:ext>
            </a:extLst>
          </p:cNvPr>
          <p:cNvSpPr txBox="1"/>
          <p:nvPr/>
        </p:nvSpPr>
        <p:spPr>
          <a:xfrm>
            <a:off x="6660232" y="594928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57E977-8628-49E2-AE42-98857EADD797}"/>
              </a:ext>
            </a:extLst>
          </p:cNvPr>
          <p:cNvSpPr txBox="1"/>
          <p:nvPr/>
        </p:nvSpPr>
        <p:spPr>
          <a:xfrm>
            <a:off x="848467" y="941305"/>
            <a:ext cx="317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67B774-9327-4FA2-9EF8-91F80E62F2F3}"/>
              </a:ext>
            </a:extLst>
          </p:cNvPr>
          <p:cNvSpPr txBox="1"/>
          <p:nvPr/>
        </p:nvSpPr>
        <p:spPr>
          <a:xfrm>
            <a:off x="3538124" y="97375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25FFE7-22D8-4106-A4BB-EFDE38A2E20E}"/>
              </a:ext>
            </a:extLst>
          </p:cNvPr>
          <p:cNvSpPr txBox="1"/>
          <p:nvPr/>
        </p:nvSpPr>
        <p:spPr>
          <a:xfrm>
            <a:off x="6265168" y="1026407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C04F56-3D32-4DC3-A721-D6E4389BCCC6}"/>
              </a:ext>
            </a:extLst>
          </p:cNvPr>
          <p:cNvSpPr txBox="1"/>
          <p:nvPr/>
        </p:nvSpPr>
        <p:spPr>
          <a:xfrm>
            <a:off x="827026" y="3405649"/>
            <a:ext cx="317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3EB069-84AF-4239-A6B1-2CF51CD6B971}"/>
              </a:ext>
            </a:extLst>
          </p:cNvPr>
          <p:cNvSpPr txBox="1"/>
          <p:nvPr/>
        </p:nvSpPr>
        <p:spPr>
          <a:xfrm>
            <a:off x="6287226" y="3373463"/>
            <a:ext cx="467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0D853B-9B40-4A54-8A9D-A6585E6323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63" y="3472838"/>
            <a:ext cx="2289718" cy="22591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CF7EE0-B266-4458-9DB8-1BEE724393C2}"/>
              </a:ext>
            </a:extLst>
          </p:cNvPr>
          <p:cNvSpPr txBox="1"/>
          <p:nvPr/>
        </p:nvSpPr>
        <p:spPr>
          <a:xfrm>
            <a:off x="3606720" y="3442975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4E0F28-1B0E-407F-A1CB-DFB33B9A4C56}"/>
              </a:ext>
            </a:extLst>
          </p:cNvPr>
          <p:cNvSpPr/>
          <p:nvPr/>
        </p:nvSpPr>
        <p:spPr>
          <a:xfrm>
            <a:off x="803092" y="941305"/>
            <a:ext cx="2232248" cy="229309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710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13BEB-905F-4A2D-9194-38C4D0F53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11</a:t>
            </a:fld>
            <a:endParaRPr lang="nl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075AC-D732-469C-A8AB-3092DD9C2B14}"/>
              </a:ext>
            </a:extLst>
          </p:cNvPr>
          <p:cNvSpPr txBox="1"/>
          <p:nvPr/>
        </p:nvSpPr>
        <p:spPr>
          <a:xfrm>
            <a:off x="6047656" y="5865882"/>
            <a:ext cx="3096344" cy="9921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050A6-1F61-4C72-8635-C5470631BCAF}"/>
              </a:ext>
            </a:extLst>
          </p:cNvPr>
          <p:cNvSpPr txBox="1"/>
          <p:nvPr/>
        </p:nvSpPr>
        <p:spPr>
          <a:xfrm>
            <a:off x="6569460" y="6007998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9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FF9CFC4-2D42-474A-9A50-1CBA93A08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588" y="222270"/>
            <a:ext cx="7416824" cy="5540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kstvak 4">
            <a:extLst>
              <a:ext uri="{FF2B5EF4-FFF2-40B4-BE49-F238E27FC236}">
                <a16:creationId xmlns:a16="http://schemas.microsoft.com/office/drawing/2014/main" id="{F161B67F-B860-4A65-9DC2-06AF5B05F42D}"/>
              </a:ext>
            </a:extLst>
          </p:cNvPr>
          <p:cNvSpPr txBox="1"/>
          <p:nvPr/>
        </p:nvSpPr>
        <p:spPr>
          <a:xfrm>
            <a:off x="877178" y="5419085"/>
            <a:ext cx="1980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© Christophe </a:t>
            </a:r>
            <a:r>
              <a:rPr lang="nl-BE" sz="1400" b="1" dirty="0" err="1"/>
              <a:t>Brochard</a:t>
            </a:r>
            <a:endParaRPr lang="nl-BE" sz="1400" b="1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FD1BDDCC-51E2-4F4C-9E6E-0CC8D95A50D5}"/>
              </a:ext>
            </a:extLst>
          </p:cNvPr>
          <p:cNvSpPr txBox="1"/>
          <p:nvPr/>
        </p:nvSpPr>
        <p:spPr>
          <a:xfrm>
            <a:off x="1259632" y="404664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800" dirty="0"/>
              <a:t>Van welke soort trippelt de larve hier rond ?</a:t>
            </a:r>
          </a:p>
        </p:txBody>
      </p:sp>
    </p:spTree>
    <p:extLst>
      <p:ext uri="{BB962C8B-B14F-4D97-AF65-F5344CB8AC3E}">
        <p14:creationId xmlns:p14="http://schemas.microsoft.com/office/powerpoint/2010/main" val="3019644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A8F6C4-D290-43A3-8A8C-E930D9FB2881}"/>
              </a:ext>
            </a:extLst>
          </p:cNvPr>
          <p:cNvSpPr txBox="1"/>
          <p:nvPr/>
        </p:nvSpPr>
        <p:spPr>
          <a:xfrm>
            <a:off x="6114938" y="6007998"/>
            <a:ext cx="3029062" cy="85000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A4D9C1-3E50-4372-BE73-8D6895222C10}"/>
              </a:ext>
            </a:extLst>
          </p:cNvPr>
          <p:cNvSpPr txBox="1"/>
          <p:nvPr/>
        </p:nvSpPr>
        <p:spPr>
          <a:xfrm>
            <a:off x="6569460" y="6007998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10</a:t>
            </a:r>
          </a:p>
        </p:txBody>
      </p:sp>
      <p:pic>
        <p:nvPicPr>
          <p:cNvPr id="1026" name="Picture 2" descr="Spring Water Sources In Nature Stock Photo - Download Image Now - iStock">
            <a:extLst>
              <a:ext uri="{FF2B5EF4-FFF2-40B4-BE49-F238E27FC236}">
                <a16:creationId xmlns:a16="http://schemas.microsoft.com/office/drawing/2014/main" id="{15323F77-2AF6-49BE-98E7-8319934A7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49" y="1194511"/>
            <a:ext cx="3078088" cy="20531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6B4A33-DB51-47AF-98C9-C2FD6B2A8C56}"/>
              </a:ext>
            </a:extLst>
          </p:cNvPr>
          <p:cNvSpPr txBox="1"/>
          <p:nvPr/>
        </p:nvSpPr>
        <p:spPr>
          <a:xfrm>
            <a:off x="1354357" y="165823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/>
              <a:t>Welke soorten zitten hier verborgen?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BA80D9-09B7-4B10-9B87-7C02ACA820BC}"/>
              </a:ext>
            </a:extLst>
          </p:cNvPr>
          <p:cNvSpPr txBox="1"/>
          <p:nvPr/>
        </p:nvSpPr>
        <p:spPr>
          <a:xfrm>
            <a:off x="611560" y="1013149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F95A3-6641-496C-B5A4-6449A5B64ADC}"/>
              </a:ext>
            </a:extLst>
          </p:cNvPr>
          <p:cNvSpPr txBox="1"/>
          <p:nvPr/>
        </p:nvSpPr>
        <p:spPr>
          <a:xfrm>
            <a:off x="4860032" y="1055961"/>
            <a:ext cx="683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/>
              <a:t>2</a:t>
            </a:r>
          </a:p>
        </p:txBody>
      </p:sp>
      <p:pic>
        <p:nvPicPr>
          <p:cNvPr id="1028" name="Picture 4" descr="Winter wallpaper | 1600x1200 | #81023">
            <a:extLst>
              <a:ext uri="{FF2B5EF4-FFF2-40B4-BE49-F238E27FC236}">
                <a16:creationId xmlns:a16="http://schemas.microsoft.com/office/drawing/2014/main" id="{A78CAA19-59CB-4245-9621-FF9A2C4C3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56" y="1190657"/>
            <a:ext cx="3029062" cy="21031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inkglas, bruin | Glazen | Fenomenaal Artisanaal">
            <a:extLst>
              <a:ext uri="{FF2B5EF4-FFF2-40B4-BE49-F238E27FC236}">
                <a16:creationId xmlns:a16="http://schemas.microsoft.com/office/drawing/2014/main" id="{C4F427F2-AD7F-4D6E-9F02-724FB00B4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29000"/>
            <a:ext cx="3096344" cy="23042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5CAE7C-A38A-4B7B-B283-1E944C044B57}"/>
              </a:ext>
            </a:extLst>
          </p:cNvPr>
          <p:cNvSpPr txBox="1"/>
          <p:nvPr/>
        </p:nvSpPr>
        <p:spPr>
          <a:xfrm>
            <a:off x="611560" y="328503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/>
              <a:t>3</a:t>
            </a:r>
          </a:p>
        </p:txBody>
      </p:sp>
      <p:pic>
        <p:nvPicPr>
          <p:cNvPr id="1032" name="Picture 8" descr="Hoe gaan de straatlantaarns aan? | Willem Wever">
            <a:extLst>
              <a:ext uri="{FF2B5EF4-FFF2-40B4-BE49-F238E27FC236}">
                <a16:creationId xmlns:a16="http://schemas.microsoft.com/office/drawing/2014/main" id="{B502B625-F1F3-4DD1-AABD-DE01A24A8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898" y="3487633"/>
            <a:ext cx="2997419" cy="22456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412BE0-1558-436C-B328-C6C8F3842FF9}"/>
              </a:ext>
            </a:extLst>
          </p:cNvPr>
          <p:cNvSpPr txBox="1"/>
          <p:nvPr/>
        </p:nvSpPr>
        <p:spPr>
          <a:xfrm>
            <a:off x="4888229" y="3361110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/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8E555-774C-4A92-AEFB-7FA77908EFB5}"/>
              </a:ext>
            </a:extLst>
          </p:cNvPr>
          <p:cNvSpPr txBox="1"/>
          <p:nvPr/>
        </p:nvSpPr>
        <p:spPr>
          <a:xfrm>
            <a:off x="827584" y="6007998"/>
            <a:ext cx="4405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rgbClr val="FF0000"/>
                </a:solidFill>
              </a:rPr>
              <a:t>Geef nummer en soort</a:t>
            </a:r>
          </a:p>
        </p:txBody>
      </p:sp>
    </p:spTree>
    <p:extLst>
      <p:ext uri="{BB962C8B-B14F-4D97-AF65-F5344CB8AC3E}">
        <p14:creationId xmlns:p14="http://schemas.microsoft.com/office/powerpoint/2010/main" val="1163880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0" t="1020" r="321" b="10745"/>
          <a:stretch/>
        </p:blipFill>
        <p:spPr bwMode="auto">
          <a:xfrm>
            <a:off x="34482" y="4153701"/>
            <a:ext cx="3382299" cy="269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898139" y="4271961"/>
            <a:ext cx="4320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b="1" dirty="0">
              <a:solidFill>
                <a:schemeClr val="bg1"/>
              </a:solidFill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6298279" y="4124833"/>
            <a:ext cx="451224" cy="460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09907" y="3565801"/>
            <a:ext cx="4320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b="1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11" name="Groep 10"/>
          <p:cNvGrpSpPr/>
          <p:nvPr/>
        </p:nvGrpSpPr>
        <p:grpSpPr>
          <a:xfrm>
            <a:off x="6753170" y="4138162"/>
            <a:ext cx="2353644" cy="2694438"/>
            <a:chOff x="6753170" y="4138162"/>
            <a:chExt cx="2353644" cy="2694438"/>
          </a:xfrm>
        </p:grpSpPr>
        <p:pic>
          <p:nvPicPr>
            <p:cNvPr id="9222" name="Picture 6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97" r="3036" b="2204"/>
            <a:stretch/>
          </p:blipFill>
          <p:spPr bwMode="auto">
            <a:xfrm>
              <a:off x="6753170" y="4138162"/>
              <a:ext cx="2353644" cy="2694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itel 1"/>
            <p:cNvSpPr txBox="1">
              <a:spLocks/>
            </p:cNvSpPr>
            <p:nvPr/>
          </p:nvSpPr>
          <p:spPr>
            <a:xfrm>
              <a:off x="6900970" y="6453336"/>
              <a:ext cx="1991510" cy="3789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47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BE" b="1" dirty="0">
                  <a:solidFill>
                    <a:schemeClr val="bg1"/>
                  </a:solidFill>
                </a:rPr>
                <a:t>5</a:t>
              </a:r>
              <a:endParaRPr lang="nl-BE" sz="29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el 1"/>
          <p:cNvSpPr txBox="1">
            <a:spLocks/>
          </p:cNvSpPr>
          <p:nvPr/>
        </p:nvSpPr>
        <p:spPr>
          <a:xfrm>
            <a:off x="7268484" y="3685803"/>
            <a:ext cx="4320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AFC2E4-D115-4009-BF81-4A0A9B59CA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14283" r="7467" b="14779"/>
          <a:stretch/>
        </p:blipFill>
        <p:spPr>
          <a:xfrm>
            <a:off x="56904" y="1870566"/>
            <a:ext cx="4072598" cy="224824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D35CFDD-2E02-4A65-B311-4CCA85A9A2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20005" r="21085" b="31872"/>
          <a:stretch/>
        </p:blipFill>
        <p:spPr>
          <a:xfrm>
            <a:off x="4158207" y="1870566"/>
            <a:ext cx="4928889" cy="2241235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DB2CCC0E-4E4D-4A62-924C-52879EEF3C00}"/>
              </a:ext>
            </a:extLst>
          </p:cNvPr>
          <p:cNvSpPr txBox="1"/>
          <p:nvPr/>
        </p:nvSpPr>
        <p:spPr>
          <a:xfrm>
            <a:off x="293376" y="1953067"/>
            <a:ext cx="183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FFFFFF"/>
                </a:solidFill>
              </a:rPr>
              <a:t>1</a:t>
            </a:r>
            <a:endParaRPr lang="nl-BE" sz="1200" b="1" dirty="0">
              <a:solidFill>
                <a:srgbClr val="FFFFFF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76CE376-0EFE-441C-8B4C-1C23C004CA9D}"/>
              </a:ext>
            </a:extLst>
          </p:cNvPr>
          <p:cNvSpPr txBox="1"/>
          <p:nvPr/>
        </p:nvSpPr>
        <p:spPr>
          <a:xfrm>
            <a:off x="4349996" y="1953067"/>
            <a:ext cx="34623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500" b="1" dirty="0">
                <a:solidFill>
                  <a:schemeClr val="bg1"/>
                </a:solidFill>
              </a:rPr>
              <a:t>2</a:t>
            </a:r>
            <a:endParaRPr lang="nl-BE" sz="1400" b="1" dirty="0">
              <a:solidFill>
                <a:schemeClr val="bg1"/>
              </a:solidFill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90031D53-671E-4A4B-B890-A9FBDC1EDD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r="12148"/>
          <a:stretch/>
        </p:blipFill>
        <p:spPr>
          <a:xfrm>
            <a:off x="3433073" y="4148184"/>
            <a:ext cx="3306508" cy="2694437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DCD79665-CC49-4B43-A46A-915C61B8C4B3}"/>
              </a:ext>
            </a:extLst>
          </p:cNvPr>
          <p:cNvSpPr txBox="1"/>
          <p:nvPr/>
        </p:nvSpPr>
        <p:spPr>
          <a:xfrm>
            <a:off x="3639998" y="6370595"/>
            <a:ext cx="218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</a:rPr>
              <a:t>4</a:t>
            </a:r>
            <a:endParaRPr lang="nl-BE" sz="1400" b="1" dirty="0">
              <a:solidFill>
                <a:schemeClr val="bg1"/>
              </a:solidFill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025CB736-8450-4298-885B-C007AAEA34E6}"/>
              </a:ext>
            </a:extLst>
          </p:cNvPr>
          <p:cNvSpPr txBox="1"/>
          <p:nvPr/>
        </p:nvSpPr>
        <p:spPr>
          <a:xfrm>
            <a:off x="161835" y="6370935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</a:rPr>
              <a:t>3</a:t>
            </a:r>
            <a:endParaRPr lang="nl-BE" sz="1400" b="1" dirty="0">
              <a:solidFill>
                <a:schemeClr val="bg1"/>
              </a:solidFill>
            </a:endParaRPr>
          </a:p>
        </p:txBody>
      </p:sp>
      <p:sp>
        <p:nvSpPr>
          <p:cNvPr id="9231" name="Tekstvak 9230">
            <a:extLst>
              <a:ext uri="{FF2B5EF4-FFF2-40B4-BE49-F238E27FC236}">
                <a16:creationId xmlns:a16="http://schemas.microsoft.com/office/drawing/2014/main" id="{0A8088FA-A726-4F08-BD04-B6ADB776CF56}"/>
              </a:ext>
            </a:extLst>
          </p:cNvPr>
          <p:cNvSpPr txBox="1"/>
          <p:nvPr/>
        </p:nvSpPr>
        <p:spPr>
          <a:xfrm>
            <a:off x="76696" y="200394"/>
            <a:ext cx="3037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nl-BE" dirty="0"/>
              <a:t>A  Niet in gevaar</a:t>
            </a:r>
          </a:p>
          <a:p>
            <a:pPr defTabSz="540000"/>
            <a:r>
              <a:rPr lang="nl-BE" dirty="0"/>
              <a:t>B  Bijna in gevaar</a:t>
            </a:r>
          </a:p>
          <a:p>
            <a:pPr defTabSz="540000"/>
            <a:r>
              <a:rPr lang="nl-BE" dirty="0"/>
              <a:t>C  Bedreigd</a:t>
            </a:r>
          </a:p>
          <a:p>
            <a:pPr defTabSz="540000"/>
            <a:r>
              <a:rPr lang="nl-BE" dirty="0"/>
              <a:t>D  Ernstig bedreigd</a:t>
            </a:r>
          </a:p>
          <a:p>
            <a:pPr defTabSz="540000"/>
            <a:r>
              <a:rPr lang="nl-BE" dirty="0"/>
              <a:t>E  Uitgestorven in Vlaanderen</a:t>
            </a:r>
          </a:p>
        </p:txBody>
      </p:sp>
      <p:sp>
        <p:nvSpPr>
          <p:cNvPr id="57" name="Titel 9236">
            <a:extLst>
              <a:ext uri="{FF2B5EF4-FFF2-40B4-BE49-F238E27FC236}">
                <a16:creationId xmlns:a16="http://schemas.microsoft.com/office/drawing/2014/main" id="{91A1C4D5-7310-4711-BBBF-1E3A4733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5525" y="91871"/>
            <a:ext cx="3685849" cy="945232"/>
          </a:xfrm>
        </p:spPr>
        <p:txBody>
          <a:bodyPr>
            <a:normAutofit/>
          </a:bodyPr>
          <a:lstStyle/>
          <a:p>
            <a:r>
              <a:rPr lang="nl-BE" sz="2200" b="1" kern="1200" dirty="0">
                <a:solidFill>
                  <a:srgbClr val="4F42F2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Nieuwe </a:t>
            </a:r>
            <a:r>
              <a:rPr lang="nl-NL" sz="2200" b="1" kern="1200" dirty="0">
                <a:solidFill>
                  <a:srgbClr val="4F42F2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Rode Lijst van libellen</a:t>
            </a:r>
            <a:br>
              <a:rPr lang="nl-NL" sz="2200" b="1" kern="1200" dirty="0">
                <a:solidFill>
                  <a:srgbClr val="4F42F2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 b="1" kern="1200" dirty="0">
                <a:solidFill>
                  <a:srgbClr val="4F42F2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in Vlaanderen 2021</a:t>
            </a:r>
            <a:endParaRPr lang="nl-BE" sz="2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9140B9-91EB-400A-98A1-DCA7C4689E6F}"/>
              </a:ext>
            </a:extLst>
          </p:cNvPr>
          <p:cNvSpPr txBox="1"/>
          <p:nvPr/>
        </p:nvSpPr>
        <p:spPr>
          <a:xfrm>
            <a:off x="5843757" y="18422"/>
            <a:ext cx="2832699" cy="6789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C0081A-5FF3-4737-A6C3-6EF67B04599A}"/>
              </a:ext>
            </a:extLst>
          </p:cNvPr>
          <p:cNvSpPr txBox="1"/>
          <p:nvPr/>
        </p:nvSpPr>
        <p:spPr>
          <a:xfrm>
            <a:off x="6208523" y="-1677"/>
            <a:ext cx="239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AAD6D9-628D-4568-9400-6F4A8AF949E5}"/>
              </a:ext>
            </a:extLst>
          </p:cNvPr>
          <p:cNvSpPr txBox="1"/>
          <p:nvPr/>
        </p:nvSpPr>
        <p:spPr>
          <a:xfrm>
            <a:off x="2958378" y="929933"/>
            <a:ext cx="61089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kern="12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Link </a:t>
            </a:r>
            <a:r>
              <a:rPr lang="nl-BE" sz="2400" b="1" kern="12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soortnummer met categorie bv: 1A,..</a:t>
            </a:r>
            <a:br>
              <a:rPr lang="nl-B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557235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881588" y="2636912"/>
            <a:ext cx="7380821" cy="2664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3200" dirty="0"/>
              <a:t>1. (Frans) 		</a:t>
            </a:r>
            <a:r>
              <a:rPr lang="nl-BE" sz="3200" dirty="0" err="1"/>
              <a:t>Libellule</a:t>
            </a:r>
            <a:r>
              <a:rPr lang="nl-BE" sz="3200" dirty="0"/>
              <a:t> </a:t>
            </a:r>
            <a:r>
              <a:rPr lang="nl-BE" sz="3200" dirty="0" err="1"/>
              <a:t>fauve</a:t>
            </a:r>
            <a:endParaRPr lang="nl-BE" sz="3200" dirty="0"/>
          </a:p>
          <a:p>
            <a:pPr algn="l"/>
            <a:r>
              <a:rPr lang="nl-BE" sz="3200" dirty="0"/>
              <a:t>2. (Zweeds) 	</a:t>
            </a:r>
            <a:r>
              <a:rPr lang="nl-BE" sz="3200" dirty="0" err="1"/>
              <a:t>Tegelröd</a:t>
            </a:r>
            <a:r>
              <a:rPr lang="nl-BE" sz="3200" dirty="0"/>
              <a:t> </a:t>
            </a:r>
            <a:r>
              <a:rPr lang="nl-BE" sz="3200" dirty="0" err="1"/>
              <a:t>ängstrollslända</a:t>
            </a:r>
            <a:endParaRPr lang="nl-BE" sz="3200" dirty="0"/>
          </a:p>
          <a:p>
            <a:pPr algn="l"/>
            <a:r>
              <a:rPr lang="nl-BE" sz="3200" dirty="0"/>
              <a:t>3. (Duits) 		</a:t>
            </a:r>
            <a:r>
              <a:rPr lang="de-DE" sz="3200" dirty="0"/>
              <a:t>Blaugrüne Mosaikjungfer</a:t>
            </a:r>
          </a:p>
          <a:p>
            <a:pPr algn="l"/>
            <a:r>
              <a:rPr lang="nl-BE" sz="3200" dirty="0"/>
              <a:t>4. (Engels) 		Small red </a:t>
            </a:r>
            <a:r>
              <a:rPr lang="nl-BE" sz="3200" dirty="0" err="1"/>
              <a:t>damselfly</a:t>
            </a:r>
            <a:endParaRPr lang="nl-BE" sz="3200" dirty="0"/>
          </a:p>
          <a:p>
            <a:pPr algn="l"/>
            <a:r>
              <a:rPr lang="nl-BE" sz="3200" dirty="0"/>
              <a:t>5. (Spaans) 	</a:t>
            </a:r>
            <a:r>
              <a:rPr lang="nl-BE" sz="3200" dirty="0" err="1"/>
              <a:t>Libélula</a:t>
            </a:r>
            <a:r>
              <a:rPr lang="nl-BE" sz="3200" dirty="0"/>
              <a:t> de </a:t>
            </a:r>
            <a:r>
              <a:rPr lang="nl-BE" sz="3200" dirty="0" err="1"/>
              <a:t>cuatro</a:t>
            </a:r>
            <a:r>
              <a:rPr lang="nl-BE" sz="3200" dirty="0"/>
              <a:t> </a:t>
            </a:r>
            <a:r>
              <a:rPr lang="nl-BE" sz="3200" dirty="0" err="1"/>
              <a:t>puntos</a:t>
            </a:r>
            <a:endParaRPr lang="nl-BE" sz="32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FCCFA57-0859-4599-B3D4-4A66DE2ADEB0}"/>
              </a:ext>
            </a:extLst>
          </p:cNvPr>
          <p:cNvSpPr>
            <a:spLocks noGrp="1"/>
          </p:cNvSpPr>
          <p:nvPr/>
        </p:nvSpPr>
        <p:spPr>
          <a:xfrm>
            <a:off x="203320" y="548680"/>
            <a:ext cx="873735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BE" sz="3200" b="1" dirty="0"/>
            </a:br>
            <a:r>
              <a:rPr lang="nl-BE" sz="3200" dirty="0">
                <a:latin typeface="+mn-lt"/>
                <a:ea typeface="+mn-ea"/>
                <a:cs typeface="+mn-cs"/>
              </a:rPr>
              <a:t>Test je kennis van libellennamen in andere talen  </a:t>
            </a:r>
            <a:r>
              <a:rPr lang="nl-BE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Geef nummer en naam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0E47E-ABBA-4F20-A690-516343FAA319}"/>
              </a:ext>
            </a:extLst>
          </p:cNvPr>
          <p:cNvSpPr txBox="1"/>
          <p:nvPr/>
        </p:nvSpPr>
        <p:spPr>
          <a:xfrm>
            <a:off x="6092560" y="116632"/>
            <a:ext cx="2832699" cy="6789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231C52-61E1-48CB-8481-69207C7B434B}"/>
              </a:ext>
            </a:extLst>
          </p:cNvPr>
          <p:cNvSpPr txBox="1"/>
          <p:nvPr/>
        </p:nvSpPr>
        <p:spPr>
          <a:xfrm>
            <a:off x="6519598" y="116632"/>
            <a:ext cx="239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12</a:t>
            </a:r>
          </a:p>
        </p:txBody>
      </p:sp>
    </p:spTree>
    <p:extLst>
      <p:ext uri="{BB962C8B-B14F-4D97-AF65-F5344CB8AC3E}">
        <p14:creationId xmlns:p14="http://schemas.microsoft.com/office/powerpoint/2010/main" val="2671923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0065450-CC0E-402F-A6FA-3E331490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15</a:t>
            </a:fld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A73654-FBD9-4F9A-B6C2-7187471B4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5" y="1504313"/>
            <a:ext cx="8232576" cy="4656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EDF01-CA82-4D42-9165-A6E9B85B3E43}"/>
              </a:ext>
            </a:extLst>
          </p:cNvPr>
          <p:cNvSpPr txBox="1"/>
          <p:nvPr/>
        </p:nvSpPr>
        <p:spPr>
          <a:xfrm>
            <a:off x="6948264" y="82960"/>
            <a:ext cx="2125620" cy="60205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1960E-DEC6-4AEF-8BA0-896849B10C9A}"/>
              </a:ext>
            </a:extLst>
          </p:cNvPr>
          <p:cNvSpPr txBox="1"/>
          <p:nvPr/>
        </p:nvSpPr>
        <p:spPr>
          <a:xfrm>
            <a:off x="6948265" y="30045"/>
            <a:ext cx="2125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086C8-872F-4CDD-AB0B-311D44B8D696}"/>
              </a:ext>
            </a:extLst>
          </p:cNvPr>
          <p:cNvSpPr txBox="1"/>
          <p:nvPr/>
        </p:nvSpPr>
        <p:spPr>
          <a:xfrm>
            <a:off x="367881" y="136525"/>
            <a:ext cx="6593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Welke soort ?</a:t>
            </a:r>
          </a:p>
          <a:p>
            <a:r>
              <a:rPr lang="nl-BE" sz="2800" dirty="0"/>
              <a:t>In welke provincie waargenomen in België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1B1DF0-EEB5-4125-996A-F5432AE6F124}"/>
              </a:ext>
            </a:extLst>
          </p:cNvPr>
          <p:cNvSpPr/>
          <p:nvPr/>
        </p:nvSpPr>
        <p:spPr>
          <a:xfrm>
            <a:off x="7956376" y="6356350"/>
            <a:ext cx="911424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9480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C6EC05-739C-40AE-9B4A-A6F44B7A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16</a:t>
            </a:fld>
            <a:endParaRPr lang="nl-B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EA52B-7337-4C44-9B48-B477E9C0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430" y="3467020"/>
            <a:ext cx="1944216" cy="1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98FB9F3-51E6-4B7B-9A51-3C0980D2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430" y="1933588"/>
            <a:ext cx="1944216" cy="15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5392105-1940-4458-AD26-A0B51A6CA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430" y="4837408"/>
            <a:ext cx="1944216" cy="170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E9FC5B5-7E19-4D35-9E31-758209FF1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431" y="188640"/>
            <a:ext cx="1944216" cy="175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CB9D1DDC-6425-4DC5-88F4-9A95E73D3949}"/>
              </a:ext>
            </a:extLst>
          </p:cNvPr>
          <p:cNvSpPr txBox="1"/>
          <p:nvPr/>
        </p:nvSpPr>
        <p:spPr>
          <a:xfrm>
            <a:off x="6531430" y="156425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" name="Tekstvak 14">
            <a:extLst>
              <a:ext uri="{FF2B5EF4-FFF2-40B4-BE49-F238E27FC236}">
                <a16:creationId xmlns:a16="http://schemas.microsoft.com/office/drawing/2014/main" id="{7DA0FC7E-724D-487D-86F1-74AA9E307F5E}"/>
              </a:ext>
            </a:extLst>
          </p:cNvPr>
          <p:cNvSpPr txBox="1"/>
          <p:nvPr/>
        </p:nvSpPr>
        <p:spPr>
          <a:xfrm>
            <a:off x="6531431" y="30976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9" name="Tekstvak 15">
            <a:extLst>
              <a:ext uri="{FF2B5EF4-FFF2-40B4-BE49-F238E27FC236}">
                <a16:creationId xmlns:a16="http://schemas.microsoft.com/office/drawing/2014/main" id="{9C33525C-A25A-4FF2-8A87-1051440BA8AC}"/>
              </a:ext>
            </a:extLst>
          </p:cNvPr>
          <p:cNvSpPr txBox="1"/>
          <p:nvPr/>
        </p:nvSpPr>
        <p:spPr>
          <a:xfrm>
            <a:off x="6531430" y="446807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Tekstvak 16">
            <a:extLst>
              <a:ext uri="{FF2B5EF4-FFF2-40B4-BE49-F238E27FC236}">
                <a16:creationId xmlns:a16="http://schemas.microsoft.com/office/drawing/2014/main" id="{A8689B5B-A997-440C-86F7-4DA20B9E3E89}"/>
              </a:ext>
            </a:extLst>
          </p:cNvPr>
          <p:cNvSpPr txBox="1"/>
          <p:nvPr/>
        </p:nvSpPr>
        <p:spPr>
          <a:xfrm>
            <a:off x="6531430" y="617097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E3F5A5-581C-4C19-998F-4DD7FFA03788}"/>
              </a:ext>
            </a:extLst>
          </p:cNvPr>
          <p:cNvSpPr txBox="1"/>
          <p:nvPr/>
        </p:nvSpPr>
        <p:spPr>
          <a:xfrm>
            <a:off x="102778" y="136731"/>
            <a:ext cx="2832699" cy="6789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7E7DBE-2D57-43AE-9B37-BD5B6D056BA0}"/>
              </a:ext>
            </a:extLst>
          </p:cNvPr>
          <p:cNvSpPr txBox="1"/>
          <p:nvPr/>
        </p:nvSpPr>
        <p:spPr>
          <a:xfrm>
            <a:off x="467544" y="116632"/>
            <a:ext cx="239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14</a:t>
            </a:r>
          </a:p>
        </p:txBody>
      </p:sp>
      <p:sp>
        <p:nvSpPr>
          <p:cNvPr id="13" name="Tekstvak 1">
            <a:extLst>
              <a:ext uri="{FF2B5EF4-FFF2-40B4-BE49-F238E27FC236}">
                <a16:creationId xmlns:a16="http://schemas.microsoft.com/office/drawing/2014/main" id="{1EDC5656-5014-47AF-A409-4B5C18C65391}"/>
              </a:ext>
            </a:extLst>
          </p:cNvPr>
          <p:cNvSpPr txBox="1"/>
          <p:nvPr/>
        </p:nvSpPr>
        <p:spPr>
          <a:xfrm>
            <a:off x="0" y="896340"/>
            <a:ext cx="6494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 dirty="0"/>
              <a:t>Welke soort hoort bij welk </a:t>
            </a:r>
            <a:r>
              <a:rPr lang="nl-BE" sz="3000" dirty="0" err="1"/>
              <a:t>pterostigma</a:t>
            </a:r>
            <a:r>
              <a:rPr lang="nl-BE" sz="3000" dirty="0"/>
              <a:t> ?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EB56D2AE-9CF5-45CA-993E-3689CB003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65" y="1820230"/>
            <a:ext cx="2880320" cy="182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7425EBA5-2EF3-4943-B3C3-72011C4A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67" y="3712414"/>
            <a:ext cx="2875218" cy="213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7A24990B-558F-4DC2-835F-D051ACFCA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293" y="3727288"/>
            <a:ext cx="2880320" cy="215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0FF7150C-2E0C-415E-930F-8CB44BA57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3293" y="1820230"/>
            <a:ext cx="2880320" cy="182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74BB781F-2528-486F-B869-842CF33B42DA}"/>
              </a:ext>
            </a:extLst>
          </p:cNvPr>
          <p:cNvSpPr txBox="1"/>
          <p:nvPr/>
        </p:nvSpPr>
        <p:spPr>
          <a:xfrm>
            <a:off x="2717229" y="183504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C9DD766-37C9-427E-82CD-1483C2BD666D}"/>
              </a:ext>
            </a:extLst>
          </p:cNvPr>
          <p:cNvSpPr txBox="1"/>
          <p:nvPr/>
        </p:nvSpPr>
        <p:spPr>
          <a:xfrm>
            <a:off x="5669557" y="182023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C9F73E1-D172-46DA-B0FB-AC91559EE5CD}"/>
              </a:ext>
            </a:extLst>
          </p:cNvPr>
          <p:cNvSpPr txBox="1"/>
          <p:nvPr/>
        </p:nvSpPr>
        <p:spPr>
          <a:xfrm>
            <a:off x="5669557" y="373805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7B4F447-1356-4666-B1E8-4F237573A7B5}"/>
              </a:ext>
            </a:extLst>
          </p:cNvPr>
          <p:cNvSpPr txBox="1"/>
          <p:nvPr/>
        </p:nvSpPr>
        <p:spPr>
          <a:xfrm>
            <a:off x="2717229" y="371241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FF2007-3173-4D90-96AA-03E7AB5AE433}"/>
              </a:ext>
            </a:extLst>
          </p:cNvPr>
          <p:cNvSpPr txBox="1"/>
          <p:nvPr/>
        </p:nvSpPr>
        <p:spPr>
          <a:xfrm>
            <a:off x="899591" y="6170979"/>
            <a:ext cx="476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FF0000"/>
                </a:solidFill>
              </a:rPr>
              <a:t>Geef nummer en letter, </a:t>
            </a:r>
            <a:r>
              <a:rPr lang="nl-BE" sz="2400" b="1" dirty="0" err="1">
                <a:solidFill>
                  <a:srgbClr val="FF0000"/>
                </a:solidFill>
              </a:rPr>
              <a:t>bvb</a:t>
            </a:r>
            <a:r>
              <a:rPr lang="nl-BE" sz="2400" b="1" dirty="0">
                <a:solidFill>
                  <a:srgbClr val="FF0000"/>
                </a:solidFill>
              </a:rPr>
              <a:t> 1D, 3B..</a:t>
            </a:r>
          </a:p>
        </p:txBody>
      </p:sp>
    </p:spTree>
    <p:extLst>
      <p:ext uri="{BB962C8B-B14F-4D97-AF65-F5344CB8AC3E}">
        <p14:creationId xmlns:p14="http://schemas.microsoft.com/office/powerpoint/2010/main" val="239135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3C2F581-BE06-450A-AF14-9F51C0BC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17</a:t>
            </a:fld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D1595B5-EE2B-4DD7-BE26-B1590AFE67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7993" r="16139" b="10793"/>
          <a:stretch/>
        </p:blipFill>
        <p:spPr>
          <a:xfrm>
            <a:off x="-36512" y="867412"/>
            <a:ext cx="9192277" cy="6021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4B4E4B-FD3B-41C9-A497-BDE91944CED2}"/>
              </a:ext>
            </a:extLst>
          </p:cNvPr>
          <p:cNvSpPr txBox="1"/>
          <p:nvPr/>
        </p:nvSpPr>
        <p:spPr>
          <a:xfrm>
            <a:off x="6188434" y="90639"/>
            <a:ext cx="2832699" cy="6789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90739-CAF1-4EB0-9F07-83A36065585B}"/>
              </a:ext>
            </a:extLst>
          </p:cNvPr>
          <p:cNvSpPr txBox="1"/>
          <p:nvPr/>
        </p:nvSpPr>
        <p:spPr>
          <a:xfrm>
            <a:off x="6553200" y="70540"/>
            <a:ext cx="239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274B5-F1BB-4BB3-99BF-B9942F0C8ECC}"/>
              </a:ext>
            </a:extLst>
          </p:cNvPr>
          <p:cNvSpPr txBox="1"/>
          <p:nvPr/>
        </p:nvSpPr>
        <p:spPr>
          <a:xfrm>
            <a:off x="323529" y="25179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Welke soorten? </a:t>
            </a:r>
            <a:r>
              <a:rPr lang="nl-BE" sz="2400" b="1" dirty="0">
                <a:solidFill>
                  <a:srgbClr val="FF0000"/>
                </a:solidFill>
              </a:rPr>
              <a:t>Geef nummer en naam</a:t>
            </a:r>
            <a:endParaRPr lang="nl-BE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279809-8D2D-474C-A230-20BBC7093E6F}"/>
              </a:ext>
            </a:extLst>
          </p:cNvPr>
          <p:cNvSpPr txBox="1"/>
          <p:nvPr/>
        </p:nvSpPr>
        <p:spPr>
          <a:xfrm>
            <a:off x="1331640" y="3212976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05758-04F6-4615-ABB4-03C7B342194F}"/>
              </a:ext>
            </a:extLst>
          </p:cNvPr>
          <p:cNvSpPr txBox="1"/>
          <p:nvPr/>
        </p:nvSpPr>
        <p:spPr>
          <a:xfrm>
            <a:off x="1691680" y="4427881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75442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386E45A-3173-4DFF-9288-A314DE27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18</a:t>
            </a:fld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E9C956C-C571-4823-A673-FB07B09D90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"/>
          <a:stretch/>
        </p:blipFill>
        <p:spPr>
          <a:xfrm>
            <a:off x="228600" y="1384227"/>
            <a:ext cx="8686800" cy="544659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3D875E3-8BA3-406C-B80C-20667F092893}"/>
              </a:ext>
            </a:extLst>
          </p:cNvPr>
          <p:cNvSpPr txBox="1"/>
          <p:nvPr/>
        </p:nvSpPr>
        <p:spPr>
          <a:xfrm>
            <a:off x="395536" y="913738"/>
            <a:ext cx="835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Welke soort fotografeert Paul </a:t>
            </a:r>
            <a:r>
              <a:rPr lang="nl-BE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Pugh</a:t>
            </a:r>
            <a:r>
              <a:rPr lang="nl-B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hier </a:t>
            </a:r>
            <a:r>
              <a:rPr lang="nl-BE" sz="2400" dirty="0">
                <a:latin typeface="Calibri" panose="020F0502020204030204" pitchFamily="34" charset="0"/>
                <a:ea typeface="Calibri" panose="020F0502020204030204" pitchFamily="34" charset="0"/>
              </a:rPr>
              <a:t>tijdens</a:t>
            </a:r>
            <a:r>
              <a:rPr lang="nl-B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een LVV excursie</a:t>
            </a:r>
            <a:r>
              <a:rPr lang="nl-BE" sz="24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B0D70-0B78-4810-AEFC-526A7E43D477}"/>
              </a:ext>
            </a:extLst>
          </p:cNvPr>
          <p:cNvSpPr txBox="1"/>
          <p:nvPr/>
        </p:nvSpPr>
        <p:spPr>
          <a:xfrm>
            <a:off x="6188434" y="90639"/>
            <a:ext cx="2832699" cy="6789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41C47-DC1A-422E-ADAD-4D52C78A06EA}"/>
              </a:ext>
            </a:extLst>
          </p:cNvPr>
          <p:cNvSpPr txBox="1"/>
          <p:nvPr/>
        </p:nvSpPr>
        <p:spPr>
          <a:xfrm>
            <a:off x="6553200" y="70540"/>
            <a:ext cx="239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16</a:t>
            </a:r>
          </a:p>
        </p:txBody>
      </p:sp>
    </p:spTree>
    <p:extLst>
      <p:ext uri="{BB962C8B-B14F-4D97-AF65-F5344CB8AC3E}">
        <p14:creationId xmlns:p14="http://schemas.microsoft.com/office/powerpoint/2010/main" val="3004547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88B6AC0-0878-44EB-AFF5-E5EE1435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19</a:t>
            </a:fld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3349A7F-B0B2-4B04-8DD2-3D41045F9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320"/>
            <a:ext cx="9144000" cy="5134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EBD3AE-A7AE-4AE4-AC7A-D3437A17FCBC}"/>
              </a:ext>
            </a:extLst>
          </p:cNvPr>
          <p:cNvSpPr txBox="1"/>
          <p:nvPr/>
        </p:nvSpPr>
        <p:spPr>
          <a:xfrm>
            <a:off x="6188434" y="50322"/>
            <a:ext cx="2832699" cy="6789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23D85-41DB-4536-A4BD-DBEA942252B3}"/>
              </a:ext>
            </a:extLst>
          </p:cNvPr>
          <p:cNvSpPr txBox="1"/>
          <p:nvPr/>
        </p:nvSpPr>
        <p:spPr>
          <a:xfrm>
            <a:off x="6553200" y="30223"/>
            <a:ext cx="239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16FC6F-C556-4A03-B474-129AD920721B}"/>
              </a:ext>
            </a:extLst>
          </p:cNvPr>
          <p:cNvSpPr txBox="1"/>
          <p:nvPr/>
        </p:nvSpPr>
        <p:spPr>
          <a:xfrm>
            <a:off x="535164" y="859613"/>
            <a:ext cx="6969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200" dirty="0"/>
              <a:t>Welke soorten? </a:t>
            </a:r>
            <a:r>
              <a:rPr lang="nl-BE" sz="3200" b="1" dirty="0">
                <a:solidFill>
                  <a:srgbClr val="FF0000"/>
                </a:solidFill>
              </a:rPr>
              <a:t>Geef nummer en naam</a:t>
            </a:r>
            <a:endParaRPr lang="nl-BE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9BF942-7D11-4F9A-8F49-62E2F66D0164}"/>
              </a:ext>
            </a:extLst>
          </p:cNvPr>
          <p:cNvSpPr txBox="1"/>
          <p:nvPr/>
        </p:nvSpPr>
        <p:spPr>
          <a:xfrm>
            <a:off x="4019871" y="184482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9542B1-147E-400A-B0E6-7C71E72DDFDF}"/>
              </a:ext>
            </a:extLst>
          </p:cNvPr>
          <p:cNvSpPr txBox="1"/>
          <p:nvPr/>
        </p:nvSpPr>
        <p:spPr>
          <a:xfrm>
            <a:off x="2555776" y="414908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9995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7772400" cy="864096"/>
          </a:xfrm>
        </p:spPr>
        <p:txBody>
          <a:bodyPr>
            <a:normAutofit/>
          </a:bodyPr>
          <a:lstStyle/>
          <a:p>
            <a:pPr algn="just"/>
            <a:r>
              <a:rPr lang="nl-BE" dirty="0"/>
              <a:t>De regels van de Quiz…</a:t>
            </a:r>
            <a:endParaRPr lang="nl-BE" sz="3100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8208912" cy="5616624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dirty="0"/>
              <a:t>Eén inzending per deelnemer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dirty="0"/>
              <a:t>20 vragen, 60 sec denktijd per vraag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dirty="0"/>
              <a:t>Alle soorten zijn al in België waargenomen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dirty="0"/>
              <a:t>Zowel Nederlandse als wetenschappelijke soortnamen worden aanvaard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dirty="0"/>
              <a:t>Schrijf duidelijk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dirty="0">
                <a:sym typeface="Wingdings" pitchFamily="2" charset="2"/>
              </a:rPr>
              <a:t>Er wordt fonetisch verbeterd (vb. </a:t>
            </a:r>
            <a:r>
              <a:rPr lang="nl-BE" dirty="0" err="1">
                <a:sym typeface="Wingdings" pitchFamily="2" charset="2"/>
              </a:rPr>
              <a:t>korenbaut</a:t>
            </a:r>
            <a:r>
              <a:rPr lang="nl-BE" dirty="0">
                <a:sym typeface="Wingdings" pitchFamily="2" charset="2"/>
              </a:rPr>
              <a:t>)</a:t>
            </a:r>
            <a:endParaRPr lang="nl-BE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dirty="0">
                <a:sym typeface="Wingdings" pitchFamily="2" charset="2"/>
              </a:rPr>
              <a:t>Gebruik geen Smartphones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dirty="0">
                <a:sym typeface="Wingdings" pitchFamily="2" charset="2"/>
              </a:rPr>
              <a:t>De jury heeft altijd gelijk</a:t>
            </a:r>
            <a:endParaRPr lang="nl-BE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dirty="0"/>
              <a:t>Bij ex aequo: schiftingsvraag</a:t>
            </a:r>
          </a:p>
          <a:p>
            <a:r>
              <a:rPr lang="nl-BE" b="1" dirty="0">
                <a:solidFill>
                  <a:srgbClr val="FF0000"/>
                </a:solidFill>
              </a:rPr>
              <a:t>Scheur je nummer af vóór het indienen !</a:t>
            </a:r>
          </a:p>
          <a:p>
            <a:pPr algn="l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57926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386E45A-3173-4DFF-9288-A314DE27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20</a:t>
            </a:fld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C14F78C-9332-4456-A054-B0DF59440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1099671"/>
            <a:ext cx="8604448" cy="5621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DD77C9-6303-4A69-895D-81A13055CE4C}"/>
              </a:ext>
            </a:extLst>
          </p:cNvPr>
          <p:cNvSpPr txBox="1"/>
          <p:nvPr/>
        </p:nvSpPr>
        <p:spPr>
          <a:xfrm>
            <a:off x="6188434" y="90639"/>
            <a:ext cx="2832699" cy="6789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80A888-7A4C-49A3-8DF0-5AA525FABEAF}"/>
              </a:ext>
            </a:extLst>
          </p:cNvPr>
          <p:cNvSpPr txBox="1"/>
          <p:nvPr/>
        </p:nvSpPr>
        <p:spPr>
          <a:xfrm>
            <a:off x="6553200" y="30223"/>
            <a:ext cx="239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2ED456-418E-4266-A82F-310E69D83B97}"/>
              </a:ext>
            </a:extLst>
          </p:cNvPr>
          <p:cNvSpPr txBox="1"/>
          <p:nvPr/>
        </p:nvSpPr>
        <p:spPr>
          <a:xfrm>
            <a:off x="611560" y="260648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/>
              <a:t>Welke soort zien we hier ?</a:t>
            </a:r>
          </a:p>
        </p:txBody>
      </p:sp>
    </p:spTree>
    <p:extLst>
      <p:ext uri="{BB962C8B-B14F-4D97-AF65-F5344CB8AC3E}">
        <p14:creationId xmlns:p14="http://schemas.microsoft.com/office/powerpoint/2010/main" val="1984583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1B893533-7866-43B1-9AC3-7CE2B1953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18" y="273049"/>
            <a:ext cx="7178953" cy="6448425"/>
          </a:xfr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0BE4887-149C-47BE-9CBB-5324C73E2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512" y="980728"/>
            <a:ext cx="1604566" cy="5616624"/>
          </a:xfrm>
        </p:spPr>
        <p:txBody>
          <a:bodyPr>
            <a:normAutofit/>
          </a:bodyPr>
          <a:lstStyle/>
          <a:p>
            <a:r>
              <a:rPr lang="nl-BE" sz="1800" dirty="0"/>
              <a:t>Van welk</a:t>
            </a:r>
            <a:r>
              <a:rPr lang="nl-BE" sz="1800" b="1" dirty="0"/>
              <a:t> </a:t>
            </a:r>
            <a:r>
              <a:rPr lang="nl-BE" sz="1800" b="1" dirty="0">
                <a:solidFill>
                  <a:srgbClr val="FF0000"/>
                </a:solidFill>
              </a:rPr>
              <a:t>libellengenus</a:t>
            </a:r>
            <a:r>
              <a:rPr lang="nl-BE" sz="1800" dirty="0">
                <a:solidFill>
                  <a:srgbClr val="FF0000"/>
                </a:solidFill>
              </a:rPr>
              <a:t> </a:t>
            </a:r>
            <a:r>
              <a:rPr lang="nl-BE" sz="1800" dirty="0"/>
              <a:t>tonen we hier een tabel ?</a:t>
            </a:r>
          </a:p>
          <a:p>
            <a:endParaRPr lang="nl-BE" sz="1800" dirty="0"/>
          </a:p>
          <a:p>
            <a:r>
              <a:rPr lang="nl-BE" sz="1800" u="sng" dirty="0"/>
              <a:t>Vul in:</a:t>
            </a:r>
          </a:p>
          <a:p>
            <a:pPr marL="285750" indent="-285750">
              <a:buFontTx/>
              <a:buChar char="-"/>
            </a:pPr>
            <a:r>
              <a:rPr lang="nl-BE" sz="1800" b="1" dirty="0">
                <a:solidFill>
                  <a:srgbClr val="FF0000"/>
                </a:solidFill>
              </a:rPr>
              <a:t>Genus</a:t>
            </a:r>
          </a:p>
          <a:p>
            <a:pPr marL="285750" indent="-285750">
              <a:buFontTx/>
              <a:buChar char="-"/>
            </a:pPr>
            <a:endParaRPr lang="nl-BE" sz="1800" b="1" dirty="0">
              <a:solidFill>
                <a:srgbClr val="FF0000"/>
              </a:solidFill>
            </a:endParaRPr>
          </a:p>
          <a:p>
            <a:r>
              <a:rPr lang="nl-BE" sz="1800" u="sng" dirty="0"/>
              <a:t>Vul in:</a:t>
            </a:r>
          </a:p>
          <a:p>
            <a:r>
              <a:rPr lang="nl-BE" sz="1800" dirty="0"/>
              <a:t>Voor elke rode rechthoek:</a:t>
            </a:r>
          </a:p>
          <a:p>
            <a:pPr marL="285750" indent="-285750">
              <a:buFontTx/>
              <a:buChar char="-"/>
            </a:pPr>
            <a:r>
              <a:rPr lang="nl-BE" sz="1800" b="1" dirty="0">
                <a:solidFill>
                  <a:srgbClr val="FF0000"/>
                </a:solidFill>
              </a:rPr>
              <a:t>Nummer</a:t>
            </a:r>
          </a:p>
          <a:p>
            <a:pPr marL="285750" indent="-285750">
              <a:buFontTx/>
              <a:buChar char="-"/>
            </a:pPr>
            <a:r>
              <a:rPr lang="nl-BE" sz="1800" b="1" dirty="0">
                <a:solidFill>
                  <a:srgbClr val="FF0000"/>
                </a:solidFill>
              </a:rPr>
              <a:t>Verborgen soortnaam</a:t>
            </a:r>
          </a:p>
          <a:p>
            <a:r>
              <a:rPr lang="nl-BE" sz="3200" dirty="0"/>
              <a:t>Bv 1. xx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24CCAEC-C4EE-4016-943B-69C9C1E2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21</a:t>
            </a:fld>
            <a:endParaRPr lang="nl-B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5" name="Inkt 204">
                <a:extLst>
                  <a:ext uri="{FF2B5EF4-FFF2-40B4-BE49-F238E27FC236}">
                    <a16:creationId xmlns:a16="http://schemas.microsoft.com/office/drawing/2014/main" id="{7B58B126-CCA2-4CAA-9BCF-03B56785E3D0}"/>
                  </a:ext>
                </a:extLst>
              </p14:cNvPr>
              <p14:cNvContentPartPr/>
              <p14:nvPr/>
            </p14:nvContentPartPr>
            <p14:xfrm>
              <a:off x="-1039058" y="3772842"/>
              <a:ext cx="360" cy="360"/>
            </p14:xfrm>
          </p:contentPart>
        </mc:Choice>
        <mc:Fallback xmlns="">
          <p:pic>
            <p:nvPicPr>
              <p:cNvPr id="205" name="Inkt 204">
                <a:extLst>
                  <a:ext uri="{FF2B5EF4-FFF2-40B4-BE49-F238E27FC236}">
                    <a16:creationId xmlns:a16="http://schemas.microsoft.com/office/drawing/2014/main" id="{7B58B126-CCA2-4CAA-9BCF-03B56785E3D0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-1057058" y="3754842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24D0AD5-58F7-4186-914C-D169ECAC2620}"/>
              </a:ext>
            </a:extLst>
          </p:cNvPr>
          <p:cNvSpPr/>
          <p:nvPr/>
        </p:nvSpPr>
        <p:spPr>
          <a:xfrm>
            <a:off x="7869293" y="1187985"/>
            <a:ext cx="1159961" cy="32590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2F8409-F201-4DDF-942D-986DDC7067AC}"/>
              </a:ext>
            </a:extLst>
          </p:cNvPr>
          <p:cNvSpPr/>
          <p:nvPr/>
        </p:nvSpPr>
        <p:spPr>
          <a:xfrm>
            <a:off x="7919373" y="1628800"/>
            <a:ext cx="1006594" cy="43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546DCF6A-BB82-42E1-B819-0EE7BDF94A6C}"/>
              </a:ext>
            </a:extLst>
          </p:cNvPr>
          <p:cNvSpPr/>
          <p:nvPr/>
        </p:nvSpPr>
        <p:spPr>
          <a:xfrm>
            <a:off x="7926641" y="1620424"/>
            <a:ext cx="1006594" cy="43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3A4EAF93-C763-420F-9B5D-66BD308926AE}"/>
              </a:ext>
            </a:extLst>
          </p:cNvPr>
          <p:cNvSpPr/>
          <p:nvPr/>
        </p:nvSpPr>
        <p:spPr>
          <a:xfrm>
            <a:off x="7852626" y="2112511"/>
            <a:ext cx="1179103" cy="32590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D55F6F06-DA48-4CB3-ABF1-0F3DDED7054D}"/>
              </a:ext>
            </a:extLst>
          </p:cNvPr>
          <p:cNvSpPr/>
          <p:nvPr/>
        </p:nvSpPr>
        <p:spPr>
          <a:xfrm>
            <a:off x="7926641" y="2565396"/>
            <a:ext cx="1006594" cy="7366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5F2860-4A0C-494A-BCF0-7E9C940EF210}"/>
              </a:ext>
            </a:extLst>
          </p:cNvPr>
          <p:cNvSpPr/>
          <p:nvPr/>
        </p:nvSpPr>
        <p:spPr>
          <a:xfrm>
            <a:off x="7884368" y="3408589"/>
            <a:ext cx="1147361" cy="12172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3270DE6C-3D55-43F1-94C8-60FF92D4A93F}"/>
              </a:ext>
            </a:extLst>
          </p:cNvPr>
          <p:cNvSpPr/>
          <p:nvPr/>
        </p:nvSpPr>
        <p:spPr>
          <a:xfrm>
            <a:off x="7840386" y="6148569"/>
            <a:ext cx="1179103" cy="57290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84FD93-4D48-4542-B99F-A7C8E97B1D4D}"/>
              </a:ext>
            </a:extLst>
          </p:cNvPr>
          <p:cNvSpPr/>
          <p:nvPr/>
        </p:nvSpPr>
        <p:spPr>
          <a:xfrm>
            <a:off x="7926641" y="5288798"/>
            <a:ext cx="1006594" cy="256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CE6CF1D-C5DE-4747-9CE3-2BEA1669D191}"/>
              </a:ext>
            </a:extLst>
          </p:cNvPr>
          <p:cNvSpPr/>
          <p:nvPr/>
        </p:nvSpPr>
        <p:spPr>
          <a:xfrm>
            <a:off x="7896723" y="5632215"/>
            <a:ext cx="1122766" cy="43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950950-718C-4A55-ABF4-41520CC84E5B}"/>
              </a:ext>
            </a:extLst>
          </p:cNvPr>
          <p:cNvSpPr txBox="1"/>
          <p:nvPr/>
        </p:nvSpPr>
        <p:spPr>
          <a:xfrm>
            <a:off x="8207488" y="1107105"/>
            <a:ext cx="25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1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CBFC5F49-862F-4871-84ED-3F958E0368B0}"/>
              </a:ext>
            </a:extLst>
          </p:cNvPr>
          <p:cNvSpPr txBox="1"/>
          <p:nvPr/>
        </p:nvSpPr>
        <p:spPr>
          <a:xfrm>
            <a:off x="8254258" y="2040637"/>
            <a:ext cx="25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2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29C0CCC6-A3BD-4A22-9D63-18C79DD99C37}"/>
              </a:ext>
            </a:extLst>
          </p:cNvPr>
          <p:cNvSpPr txBox="1"/>
          <p:nvPr/>
        </p:nvSpPr>
        <p:spPr>
          <a:xfrm>
            <a:off x="8306535" y="3813265"/>
            <a:ext cx="25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3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CBB0D8AF-965A-459F-92BA-DF7CFA18CA85}"/>
              </a:ext>
            </a:extLst>
          </p:cNvPr>
          <p:cNvSpPr txBox="1"/>
          <p:nvPr/>
        </p:nvSpPr>
        <p:spPr>
          <a:xfrm>
            <a:off x="179513" y="271033"/>
            <a:ext cx="1512168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l-BE" sz="2800" b="1" dirty="0"/>
              <a:t>Vraag 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91D44D-4D39-45F8-9247-82C8E74236F6}"/>
              </a:ext>
            </a:extLst>
          </p:cNvPr>
          <p:cNvSpPr txBox="1"/>
          <p:nvPr/>
        </p:nvSpPr>
        <p:spPr>
          <a:xfrm>
            <a:off x="8304657" y="6212455"/>
            <a:ext cx="25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8AD58A-2AD1-418B-8CDB-B89C3677953F}"/>
              </a:ext>
            </a:extLst>
          </p:cNvPr>
          <p:cNvSpPr/>
          <p:nvPr/>
        </p:nvSpPr>
        <p:spPr>
          <a:xfrm>
            <a:off x="7893850" y="4712036"/>
            <a:ext cx="1070638" cy="472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5693E0-A94E-4FAA-801C-6E1BDDEA8825}"/>
              </a:ext>
            </a:extLst>
          </p:cNvPr>
          <p:cNvSpPr/>
          <p:nvPr/>
        </p:nvSpPr>
        <p:spPr>
          <a:xfrm>
            <a:off x="5724128" y="548680"/>
            <a:ext cx="720080" cy="2455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F1A43-92B6-489B-8A19-45391DA590BA}"/>
              </a:ext>
            </a:extLst>
          </p:cNvPr>
          <p:cNvSpPr/>
          <p:nvPr/>
        </p:nvSpPr>
        <p:spPr>
          <a:xfrm>
            <a:off x="4716016" y="794253"/>
            <a:ext cx="1152128" cy="2455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9952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8AC3F-8391-4BF9-B9EC-480F7D25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15" y="-82432"/>
            <a:ext cx="5050904" cy="1143000"/>
          </a:xfrm>
        </p:spPr>
        <p:txBody>
          <a:bodyPr>
            <a:normAutofit/>
          </a:bodyPr>
          <a:lstStyle/>
          <a:p>
            <a:r>
              <a:rPr lang="nl-BE" dirty="0"/>
              <a:t>Welke soort?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B6AA755-6CBF-4FAA-8470-D8877CB5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22</a:t>
            </a:fld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55268E-A159-401F-80C1-ECF659E3B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0" y="1060568"/>
            <a:ext cx="9137904" cy="5004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3E9CA4-3493-4EE8-B7BB-2CA3AB69167A}"/>
              </a:ext>
            </a:extLst>
          </p:cNvPr>
          <p:cNvSpPr txBox="1"/>
          <p:nvPr/>
        </p:nvSpPr>
        <p:spPr>
          <a:xfrm>
            <a:off x="6188434" y="90639"/>
            <a:ext cx="2832699" cy="6789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49BB8-BC23-454C-8245-50D1DE72CF9F}"/>
              </a:ext>
            </a:extLst>
          </p:cNvPr>
          <p:cNvSpPr txBox="1"/>
          <p:nvPr/>
        </p:nvSpPr>
        <p:spPr>
          <a:xfrm>
            <a:off x="6553200" y="30223"/>
            <a:ext cx="239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77538E-482B-4F16-830F-54CD377413F2}"/>
              </a:ext>
            </a:extLst>
          </p:cNvPr>
          <p:cNvSpPr/>
          <p:nvPr/>
        </p:nvSpPr>
        <p:spPr>
          <a:xfrm>
            <a:off x="8316416" y="6356350"/>
            <a:ext cx="370384" cy="3651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9629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3A8550-1707-4CE0-B416-D4116A84E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23</a:t>
            </a:fld>
            <a:endParaRPr lang="nl-BE"/>
          </a:p>
        </p:txBody>
      </p:sp>
      <p:pic>
        <p:nvPicPr>
          <p:cNvPr id="1026" name="Picture 2" descr="Fotobehang Libel insect cartoon illustratie - PIXERS.BE">
            <a:extLst>
              <a:ext uri="{FF2B5EF4-FFF2-40B4-BE49-F238E27FC236}">
                <a16:creationId xmlns:a16="http://schemas.microsoft.com/office/drawing/2014/main" id="{9F5EB703-6AFD-4F6B-A746-98534D168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57279"/>
            <a:ext cx="5509592" cy="438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3A9EE-A9FD-4B94-8D13-65F9B67B7336}"/>
              </a:ext>
            </a:extLst>
          </p:cNvPr>
          <p:cNvSpPr txBox="1"/>
          <p:nvPr/>
        </p:nvSpPr>
        <p:spPr>
          <a:xfrm>
            <a:off x="827584" y="332656"/>
            <a:ext cx="7859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/>
              <a:t>Veel succes,</a:t>
            </a:r>
          </a:p>
          <a:p>
            <a:r>
              <a:rPr lang="nl-BE" sz="4400" dirty="0"/>
              <a:t> en dank voor je medewerking!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A24565-8528-4E8F-9305-8C3C18649313}"/>
              </a:ext>
            </a:extLst>
          </p:cNvPr>
          <p:cNvSpPr/>
          <p:nvPr/>
        </p:nvSpPr>
        <p:spPr>
          <a:xfrm>
            <a:off x="5364088" y="5877272"/>
            <a:ext cx="3322712" cy="84420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498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2919D-E507-4BD3-BE6B-C657C062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3</a:t>
            </a:fld>
            <a:endParaRPr lang="nl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21D26-EDDA-4E12-969A-68251BD24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1" y="133210"/>
            <a:ext cx="8195282" cy="5463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E62714-75C4-44FC-800F-0454036DB96A}"/>
              </a:ext>
            </a:extLst>
          </p:cNvPr>
          <p:cNvSpPr txBox="1"/>
          <p:nvPr/>
        </p:nvSpPr>
        <p:spPr>
          <a:xfrm>
            <a:off x="6156176" y="5865882"/>
            <a:ext cx="2987824" cy="9921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882303-9348-489F-8A21-4A96631375EE}"/>
              </a:ext>
            </a:extLst>
          </p:cNvPr>
          <p:cNvSpPr txBox="1"/>
          <p:nvPr/>
        </p:nvSpPr>
        <p:spPr>
          <a:xfrm>
            <a:off x="6372200" y="586588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 Vraag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089C1-B7E3-458D-A0EB-E4324EF6F455}"/>
              </a:ext>
            </a:extLst>
          </p:cNvPr>
          <p:cNvSpPr txBox="1"/>
          <p:nvPr/>
        </p:nvSpPr>
        <p:spPr>
          <a:xfrm>
            <a:off x="5004048" y="404664"/>
            <a:ext cx="25202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3200" dirty="0"/>
              <a:t>Welke soort ?</a:t>
            </a:r>
          </a:p>
        </p:txBody>
      </p:sp>
    </p:spTree>
    <p:extLst>
      <p:ext uri="{BB962C8B-B14F-4D97-AF65-F5344CB8AC3E}">
        <p14:creationId xmlns:p14="http://schemas.microsoft.com/office/powerpoint/2010/main" val="210412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4</a:t>
            </a:fld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7F630-E4F8-4315-B07A-28249CDB374E}"/>
              </a:ext>
            </a:extLst>
          </p:cNvPr>
          <p:cNvSpPr txBox="1"/>
          <p:nvPr/>
        </p:nvSpPr>
        <p:spPr>
          <a:xfrm>
            <a:off x="5868144" y="5865882"/>
            <a:ext cx="3275856" cy="9921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81E98-90C4-4C02-A2F3-8AFACCE9650E}"/>
              </a:ext>
            </a:extLst>
          </p:cNvPr>
          <p:cNvSpPr txBox="1"/>
          <p:nvPr/>
        </p:nvSpPr>
        <p:spPr>
          <a:xfrm>
            <a:off x="6372200" y="586588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F7115-17EA-4EDB-A400-1CCA2211214B}"/>
              </a:ext>
            </a:extLst>
          </p:cNvPr>
          <p:cNvSpPr txBox="1"/>
          <p:nvPr/>
        </p:nvSpPr>
        <p:spPr>
          <a:xfrm>
            <a:off x="611560" y="332656"/>
            <a:ext cx="25202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3200" dirty="0"/>
              <a:t>Welke soort ?</a:t>
            </a:r>
          </a:p>
        </p:txBody>
      </p:sp>
    </p:spTree>
    <p:extLst>
      <p:ext uri="{BB962C8B-B14F-4D97-AF65-F5344CB8AC3E}">
        <p14:creationId xmlns:p14="http://schemas.microsoft.com/office/powerpoint/2010/main" val="1329137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2F1C-2943-4640-9D87-02118CBA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5</a:t>
            </a:fld>
            <a:endParaRPr lang="nl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8D3657-0516-4CBF-9EC1-E8F4F451F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2" y="75298"/>
            <a:ext cx="8294475" cy="5591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C9CCF3-8CED-4D66-B793-22752CA0A3DF}"/>
              </a:ext>
            </a:extLst>
          </p:cNvPr>
          <p:cNvSpPr txBox="1"/>
          <p:nvPr/>
        </p:nvSpPr>
        <p:spPr>
          <a:xfrm>
            <a:off x="5940152" y="5865882"/>
            <a:ext cx="3203848" cy="9921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602FD-D337-403F-A275-E6C564BE2161}"/>
              </a:ext>
            </a:extLst>
          </p:cNvPr>
          <p:cNvSpPr txBox="1"/>
          <p:nvPr/>
        </p:nvSpPr>
        <p:spPr>
          <a:xfrm>
            <a:off x="6132714" y="5990510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/>
              <a:t>Vraag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167F6-A15C-47CF-B30C-B55C8C2653A1}"/>
              </a:ext>
            </a:extLst>
          </p:cNvPr>
          <p:cNvSpPr txBox="1"/>
          <p:nvPr/>
        </p:nvSpPr>
        <p:spPr>
          <a:xfrm>
            <a:off x="971600" y="260648"/>
            <a:ext cx="25202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3200" dirty="0"/>
              <a:t>Welke soort?</a:t>
            </a:r>
          </a:p>
        </p:txBody>
      </p:sp>
    </p:spTree>
    <p:extLst>
      <p:ext uri="{BB962C8B-B14F-4D97-AF65-F5344CB8AC3E}">
        <p14:creationId xmlns:p14="http://schemas.microsoft.com/office/powerpoint/2010/main" val="3990031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4A2DF-5E57-4BDF-BBDF-E47C825C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6</a:t>
            </a:fld>
            <a:endParaRPr lang="nl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9BF990-1F65-481F-AF16-D7476AF96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91916"/>
            <a:ext cx="2119723" cy="297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32E788-199E-4D22-88E8-45DC0DEED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69" y="2691916"/>
            <a:ext cx="3974569" cy="29809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7ADFD0-113B-418B-8976-AFF859577DE2}"/>
              </a:ext>
            </a:extLst>
          </p:cNvPr>
          <p:cNvSpPr txBox="1"/>
          <p:nvPr/>
        </p:nvSpPr>
        <p:spPr>
          <a:xfrm>
            <a:off x="107504" y="15946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/>
              <a:t>Welke Belgische soorten vinden we ook </a:t>
            </a:r>
          </a:p>
          <a:p>
            <a:pPr algn="ctr"/>
            <a:r>
              <a:rPr lang="nl-BE" sz="2800" b="1" dirty="0"/>
              <a:t>in de Atlas van libellen in West- en Centraal-Azië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7C06B0-88E1-4BB7-9DAA-2E5A1FCC9613}"/>
              </a:ext>
            </a:extLst>
          </p:cNvPr>
          <p:cNvSpPr txBox="1"/>
          <p:nvPr/>
        </p:nvSpPr>
        <p:spPr>
          <a:xfrm>
            <a:off x="323528" y="1099948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BE" dirty="0"/>
              <a:t>Bruine glazenmaker	</a:t>
            </a:r>
            <a:r>
              <a:rPr lang="nl-BE" i="1" dirty="0" err="1"/>
              <a:t>Aeshna</a:t>
            </a:r>
            <a:r>
              <a:rPr lang="nl-BE" i="1" dirty="0"/>
              <a:t> </a:t>
            </a:r>
            <a:r>
              <a:rPr lang="nl-BE" i="1" dirty="0" err="1"/>
              <a:t>grandis</a:t>
            </a:r>
            <a:r>
              <a:rPr lang="nl-BE" i="1" dirty="0"/>
              <a:t>      </a:t>
            </a:r>
            <a:r>
              <a:rPr lang="nl-BE" dirty="0"/>
              <a:t>		</a:t>
            </a:r>
          </a:p>
          <a:p>
            <a:pPr marL="342900" indent="-342900">
              <a:buAutoNum type="arabicPeriod"/>
            </a:pPr>
            <a:r>
              <a:rPr lang="nl-BE" dirty="0"/>
              <a:t>Vuurjuffer		</a:t>
            </a:r>
            <a:r>
              <a:rPr lang="nl-BE" i="1" dirty="0" err="1"/>
              <a:t>Pyrrhosoma</a:t>
            </a:r>
            <a:r>
              <a:rPr lang="nl-BE" i="1" dirty="0"/>
              <a:t> </a:t>
            </a:r>
            <a:r>
              <a:rPr lang="nl-BE" i="1" dirty="0" err="1"/>
              <a:t>nymphula</a:t>
            </a:r>
            <a:r>
              <a:rPr lang="nl-BE" dirty="0"/>
              <a:t>	</a:t>
            </a:r>
            <a:endParaRPr lang="nl-BE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nl-BE" dirty="0"/>
              <a:t>Bandheidelibel		</a:t>
            </a:r>
            <a:r>
              <a:rPr lang="nl-BE" i="1" dirty="0" err="1"/>
              <a:t>Sympetrum</a:t>
            </a:r>
            <a:r>
              <a:rPr lang="nl-BE" i="1" dirty="0"/>
              <a:t> </a:t>
            </a:r>
            <a:r>
              <a:rPr lang="nl-BE" i="1" dirty="0" err="1"/>
              <a:t>pedemontanum</a:t>
            </a:r>
            <a:r>
              <a:rPr lang="nl-BE" dirty="0"/>
              <a:t>	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/>
              <a:t>									</a:t>
            </a:r>
            <a:endParaRPr lang="nl-BE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nl-BE" dirty="0"/>
              <a:t>Speerwaterjuffer	</a:t>
            </a:r>
            <a:r>
              <a:rPr lang="nl-BE" i="1" dirty="0" err="1"/>
              <a:t>Coenagrion</a:t>
            </a:r>
            <a:r>
              <a:rPr lang="nl-BE" i="1" dirty="0"/>
              <a:t> </a:t>
            </a:r>
            <a:r>
              <a:rPr lang="nl-BE" i="1" dirty="0" err="1"/>
              <a:t>hastulatum</a:t>
            </a:r>
            <a:r>
              <a:rPr lang="nl-BE" dirty="0"/>
              <a:t>		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8C33BD-8BB3-44AA-898B-BA66A3AF488D}"/>
              </a:ext>
            </a:extLst>
          </p:cNvPr>
          <p:cNvSpPr/>
          <p:nvPr/>
        </p:nvSpPr>
        <p:spPr>
          <a:xfrm>
            <a:off x="5796136" y="1484784"/>
            <a:ext cx="3024336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694547-39B6-463D-BEA0-DDB84665FC63}"/>
              </a:ext>
            </a:extLst>
          </p:cNvPr>
          <p:cNvSpPr txBox="1"/>
          <p:nvPr/>
        </p:nvSpPr>
        <p:spPr>
          <a:xfrm>
            <a:off x="6047656" y="5865882"/>
            <a:ext cx="3096344" cy="9921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A71C00-5142-4CA0-8A12-1DB8CCB48886}"/>
              </a:ext>
            </a:extLst>
          </p:cNvPr>
          <p:cNvSpPr txBox="1"/>
          <p:nvPr/>
        </p:nvSpPr>
        <p:spPr>
          <a:xfrm>
            <a:off x="6660232" y="594928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6F65A-50A8-44EE-8182-5B45F874A242}"/>
              </a:ext>
            </a:extLst>
          </p:cNvPr>
          <p:cNvSpPr txBox="1"/>
          <p:nvPr/>
        </p:nvSpPr>
        <p:spPr>
          <a:xfrm>
            <a:off x="6516216" y="1165995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FF0000"/>
                </a:solidFill>
              </a:rPr>
              <a:t>Geef nummer en soort</a:t>
            </a:r>
          </a:p>
        </p:txBody>
      </p:sp>
    </p:spTree>
    <p:extLst>
      <p:ext uri="{BB962C8B-B14F-4D97-AF65-F5344CB8AC3E}">
        <p14:creationId xmlns:p14="http://schemas.microsoft.com/office/powerpoint/2010/main" val="3095140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4C16D-4763-425F-8BFD-5C5DB1185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7</a:t>
            </a:fld>
            <a:endParaRPr lang="nl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7FAF0-7647-4466-90AA-045A397396C6}"/>
              </a:ext>
            </a:extLst>
          </p:cNvPr>
          <p:cNvSpPr txBox="1"/>
          <p:nvPr/>
        </p:nvSpPr>
        <p:spPr>
          <a:xfrm>
            <a:off x="6047656" y="5865882"/>
            <a:ext cx="3096344" cy="9921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A04E3-8292-41DD-9FD1-5C08314DED1B}"/>
              </a:ext>
            </a:extLst>
          </p:cNvPr>
          <p:cNvSpPr txBox="1"/>
          <p:nvPr/>
        </p:nvSpPr>
        <p:spPr>
          <a:xfrm>
            <a:off x="6660232" y="594928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FCB63B-089A-4BC4-8A93-0A3234A7F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6872" y="-937766"/>
            <a:ext cx="5550256" cy="7659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A6ABB2-6DF9-48C8-B22B-331B612C5EC0}"/>
              </a:ext>
            </a:extLst>
          </p:cNvPr>
          <p:cNvSpPr txBox="1"/>
          <p:nvPr/>
        </p:nvSpPr>
        <p:spPr>
          <a:xfrm>
            <a:off x="1691680" y="260648"/>
            <a:ext cx="25202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3200" dirty="0"/>
              <a:t>Welke soort ?</a:t>
            </a:r>
          </a:p>
        </p:txBody>
      </p:sp>
    </p:spTree>
    <p:extLst>
      <p:ext uri="{BB962C8B-B14F-4D97-AF65-F5344CB8AC3E}">
        <p14:creationId xmlns:p14="http://schemas.microsoft.com/office/powerpoint/2010/main" val="2563276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6CC0F-F067-4091-B1E3-BC8AE03F3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8</a:t>
            </a:fld>
            <a:endParaRPr lang="nl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3D8E55-7DC0-4046-A770-CC8D0F6C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0" y="762963"/>
            <a:ext cx="8238339" cy="48072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7000D4-B38D-4840-8C54-E99723787A68}"/>
              </a:ext>
            </a:extLst>
          </p:cNvPr>
          <p:cNvSpPr txBox="1"/>
          <p:nvPr/>
        </p:nvSpPr>
        <p:spPr>
          <a:xfrm>
            <a:off x="2483768" y="11663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/>
              <a:t>Vul aan: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85B99-0DEB-40B3-BC83-60439C4EDA60}"/>
              </a:ext>
            </a:extLst>
          </p:cNvPr>
          <p:cNvSpPr txBox="1"/>
          <p:nvPr/>
        </p:nvSpPr>
        <p:spPr>
          <a:xfrm>
            <a:off x="539552" y="1052736"/>
            <a:ext cx="684076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sz="3600" b="1" dirty="0"/>
              <a:t>1. </a:t>
            </a:r>
            <a:r>
              <a:rPr lang="nl-BE" sz="3600" b="1" i="1" dirty="0" err="1"/>
              <a:t>Somatochlora</a:t>
            </a:r>
            <a:r>
              <a:rPr lang="nl-BE" sz="3600" b="1" dirty="0"/>
              <a:t> ……</a:t>
            </a:r>
          </a:p>
          <a:p>
            <a:r>
              <a:rPr lang="nl-BE" sz="3600" b="1" dirty="0"/>
              <a:t>2. </a:t>
            </a:r>
            <a:r>
              <a:rPr lang="nl-BE" sz="3600" b="1" i="1" dirty="0" err="1"/>
              <a:t>Aeshna</a:t>
            </a:r>
            <a:r>
              <a:rPr lang="nl-BE" sz="3600" b="1" dirty="0"/>
              <a:t>….</a:t>
            </a:r>
          </a:p>
          <a:p>
            <a:endParaRPr lang="nl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A2FF1-6BD5-4F12-A14E-BE2C296FC99D}"/>
              </a:ext>
            </a:extLst>
          </p:cNvPr>
          <p:cNvSpPr txBox="1"/>
          <p:nvPr/>
        </p:nvSpPr>
        <p:spPr>
          <a:xfrm>
            <a:off x="6047656" y="5865882"/>
            <a:ext cx="3096344" cy="9921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26394D-59AF-4A36-97A0-1DDBB78AFA10}"/>
              </a:ext>
            </a:extLst>
          </p:cNvPr>
          <p:cNvSpPr txBox="1"/>
          <p:nvPr/>
        </p:nvSpPr>
        <p:spPr>
          <a:xfrm>
            <a:off x="6660232" y="594928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6</a:t>
            </a:r>
          </a:p>
        </p:txBody>
      </p:sp>
    </p:spTree>
    <p:extLst>
      <p:ext uri="{BB962C8B-B14F-4D97-AF65-F5344CB8AC3E}">
        <p14:creationId xmlns:p14="http://schemas.microsoft.com/office/powerpoint/2010/main" val="3915391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531B3-89D3-40AC-A27B-B18E7C78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8B09-3751-41FD-95B4-A19E089B152D}" type="slidenum">
              <a:rPr lang="nl-BE" smtClean="0"/>
              <a:pPr/>
              <a:t>9</a:t>
            </a:fld>
            <a:endParaRPr lang="nl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ACA85-6DBB-464A-874F-EC581B8ED513}"/>
              </a:ext>
            </a:extLst>
          </p:cNvPr>
          <p:cNvSpPr txBox="1"/>
          <p:nvPr/>
        </p:nvSpPr>
        <p:spPr>
          <a:xfrm>
            <a:off x="933872" y="185433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/>
              <a:t>Welke in België waargenomen soort is dit?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716967-DC86-4543-805F-B438011D2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52532"/>
            <a:ext cx="6768752" cy="451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F9C01A-8AB3-4263-9302-B430B73FC053}"/>
              </a:ext>
            </a:extLst>
          </p:cNvPr>
          <p:cNvSpPr txBox="1"/>
          <p:nvPr/>
        </p:nvSpPr>
        <p:spPr>
          <a:xfrm>
            <a:off x="6444208" y="6005468"/>
            <a:ext cx="2592288" cy="78020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E69C3-A490-49D8-AE2B-B30B60B6E082}"/>
              </a:ext>
            </a:extLst>
          </p:cNvPr>
          <p:cNvSpPr txBox="1"/>
          <p:nvPr/>
        </p:nvSpPr>
        <p:spPr>
          <a:xfrm>
            <a:off x="6839744" y="6077791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dirty="0"/>
              <a:t>Vraag 7</a:t>
            </a:r>
          </a:p>
        </p:txBody>
      </p:sp>
    </p:spTree>
    <p:extLst>
      <p:ext uri="{BB962C8B-B14F-4D97-AF65-F5344CB8AC3E}">
        <p14:creationId xmlns:p14="http://schemas.microsoft.com/office/powerpoint/2010/main" val="243127566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489</Words>
  <Application>Microsoft Office PowerPoint</Application>
  <PresentationFormat>On-screen Show (4:3)</PresentationFormat>
  <Paragraphs>144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Kantoorthema</vt:lpstr>
      <vt:lpstr>Libellenquiz: de vragen</vt:lpstr>
      <vt:lpstr>De regels van de Quiz…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Nieuwe Rode Lijst van libellen  in Vlaanderen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Welke soort?</vt:lpstr>
      <vt:lpstr>PowerPoint Presentation</vt:lpstr>
    </vt:vector>
  </TitlesOfParts>
  <Company>INBO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 welke soort tonen we hier een recente verspreidingskaart</dc:title>
  <dc:creator>ADRIAENS, Tim</dc:creator>
  <cp:lastModifiedBy>anny</cp:lastModifiedBy>
  <cp:revision>282</cp:revision>
  <dcterms:created xsi:type="dcterms:W3CDTF">2014-02-12T07:14:30Z</dcterms:created>
  <dcterms:modified xsi:type="dcterms:W3CDTF">2022-02-17T17:53:42Z</dcterms:modified>
</cp:coreProperties>
</file>